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2"/>
  </p:notesMasterIdLst>
  <p:sldIdLst>
    <p:sldId id="256" r:id="rId2"/>
    <p:sldId id="272" r:id="rId3"/>
    <p:sldId id="257" r:id="rId4"/>
    <p:sldId id="308" r:id="rId5"/>
    <p:sldId id="309" r:id="rId6"/>
    <p:sldId id="271"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3" r:id="rId20"/>
    <p:sldId id="274" r:id="rId21"/>
    <p:sldId id="275" r:id="rId22"/>
    <p:sldId id="276" r:id="rId23"/>
    <p:sldId id="277" r:id="rId24"/>
    <p:sldId id="278" r:id="rId25"/>
    <p:sldId id="279" r:id="rId26"/>
    <p:sldId id="280" r:id="rId27"/>
    <p:sldId id="281" r:id="rId28"/>
    <p:sldId id="282" r:id="rId29"/>
    <p:sldId id="296" r:id="rId30"/>
    <p:sldId id="297" r:id="rId31"/>
    <p:sldId id="298" r:id="rId32"/>
    <p:sldId id="285" r:id="rId33"/>
    <p:sldId id="287" r:id="rId34"/>
    <p:sldId id="288" r:id="rId35"/>
    <p:sldId id="290" r:id="rId36"/>
    <p:sldId id="289" r:id="rId37"/>
    <p:sldId id="295" r:id="rId38"/>
    <p:sldId id="299" r:id="rId39"/>
    <p:sldId id="292" r:id="rId40"/>
    <p:sldId id="293" r:id="rId41"/>
    <p:sldId id="300" r:id="rId42"/>
    <p:sldId id="294" r:id="rId43"/>
    <p:sldId id="301" r:id="rId44"/>
    <p:sldId id="302" r:id="rId45"/>
    <p:sldId id="303" r:id="rId46"/>
    <p:sldId id="310" r:id="rId47"/>
    <p:sldId id="311" r:id="rId48"/>
    <p:sldId id="305" r:id="rId49"/>
    <p:sldId id="312" r:id="rId50"/>
    <p:sldId id="313" r:id="rId51"/>
  </p:sldIdLst>
  <p:sldSz cx="12192000" cy="6858000"/>
  <p:notesSz cx="6858000" cy="9144000"/>
  <p:embeddedFontLst>
    <p:embeddedFont>
      <p:font typeface="Calibri" panose="020F0502020204030204" pitchFamily="34" charset="0"/>
      <p:regular r:id="rId53"/>
      <p:bold r:id="rId54"/>
      <p:italic r:id="rId55"/>
      <p:boldItalic r:id="rId56"/>
    </p:embeddedFont>
    <p:embeddedFont>
      <p:font typeface="Cambria Math" panose="02040503050406030204" pitchFamily="18" charset="0"/>
      <p:regular r:id="rId57"/>
    </p:embeddedFont>
    <p:embeddedFont>
      <p:font typeface="Dosis" pitchFamily="2" charset="0"/>
      <p:regular r:id="rId58"/>
      <p:bold r:id="rId59"/>
    </p:embeddedFont>
    <p:embeddedFont>
      <p:font typeface="Glacial Indifference" panose="020B0604020202020204" charset="0"/>
      <p:regular r:id="rId60"/>
    </p:embeddedFont>
    <p:embeddedFont>
      <p:font typeface="Glacial Indifference Bold" panose="020B0604020202020204" charset="0"/>
      <p:regular r:id="rId61"/>
    </p:embeddedFont>
    <p:embeddedFont>
      <p:font typeface="Montserrat" panose="00000500000000000000" pitchFamily="2" charset="0"/>
      <p:regular r:id="rId62"/>
      <p:bold r:id="rId63"/>
      <p:italic r:id="rId64"/>
      <p:boldItalic r:id="rId65"/>
    </p:embeddedFont>
    <p:embeddedFont>
      <p:font typeface="Montserrat Bold" panose="00000800000000000000" pitchFamily="2" charset="0"/>
      <p:bold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7" roundtripDataSignature="AMtx7mgSFzXhIhhYlLLhnkhKkY8Esvvaw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360" y="1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8dc3d7927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28dc3d7927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128dc3d7927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8dc3d7927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8dc3d7927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128dc3d7927_0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2ada22f35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2ada22f35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g12ada22f35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2ada22f358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2ada22f358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12ada22f358_0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2ada22f358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2ada22f358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2ada22f358_0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2ada22f358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2ada22f358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g12ada22f358_0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29952f2b5f_2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29952f2b5f_2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129952f2b5f_2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29fe261681_2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29fe261681_2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129fe261681_2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29fe261681_2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29fe261681_2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29fe261681_2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29952f2b5f_2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29952f2b5f_2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29952f2b5f_2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29952f2b5f_2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29952f2b5f_2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129952f2b5f_2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0" name="Google Shape;25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8" name="Google Shape;25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29952f2b5f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29952f2b5f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129952f2b5f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29952f2b5f_4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29952f2b5f_4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129952f2b5f_4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 name="Google Shape;8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52291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592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486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864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63787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40020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11751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 name="Google Shape;8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8160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8272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 name="Google Shape;8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 name="Google Shape;8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2800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2763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5920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83675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9822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823532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486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4616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 name="Google Shape;8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28dc3d7927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28dc3d7927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g128dc3d7927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28dc3d7927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28dc3d7927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128dc3d7927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g10f6edec7b9_0_4"/>
          <p:cNvSpPr txBox="1">
            <a:spLocks noGrp="1"/>
          </p:cNvSpPr>
          <p:nvPr>
            <p:ph type="ctrTitle"/>
          </p:nvPr>
        </p:nvSpPr>
        <p:spPr>
          <a:xfrm>
            <a:off x="415606" y="992767"/>
            <a:ext cx="5588700" cy="2412300"/>
          </a:xfrm>
          <a:prstGeom prst="rect">
            <a:avLst/>
          </a:prstGeom>
        </p:spPr>
        <p:txBody>
          <a:bodyPr spcFirstLastPara="1" wrap="square" lIns="121900" tIns="121900" rIns="121900" bIns="121900" anchor="b" anchorCtr="0">
            <a:normAutofit/>
          </a:bodyPr>
          <a:lstStyle>
            <a:lvl1pPr lvl="0">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1pPr>
            <a:lvl2pPr lvl="1">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2pPr>
            <a:lvl3pPr lvl="2">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3pPr>
            <a:lvl4pPr lvl="3">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4pPr>
            <a:lvl5pPr lvl="4">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5pPr>
            <a:lvl6pPr lvl="5">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6pPr>
            <a:lvl7pPr lvl="6">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7pPr>
            <a:lvl8pPr lvl="7">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8pPr>
            <a:lvl9pPr lvl="8">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9pPr>
          </a:lstStyle>
          <a:p>
            <a:endParaRPr/>
          </a:p>
        </p:txBody>
      </p:sp>
      <p:sp>
        <p:nvSpPr>
          <p:cNvPr id="15" name="Google Shape;15;g10f6edec7b9_0_4"/>
          <p:cNvSpPr txBox="1">
            <a:spLocks noGrp="1"/>
          </p:cNvSpPr>
          <p:nvPr>
            <p:ph type="subTitle" idx="1"/>
          </p:nvPr>
        </p:nvSpPr>
        <p:spPr>
          <a:xfrm>
            <a:off x="415600" y="3540867"/>
            <a:ext cx="5588700" cy="12921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a:endParaRPr/>
          </a:p>
        </p:txBody>
      </p:sp>
      <p:sp>
        <p:nvSpPr>
          <p:cNvPr id="16" name="Google Shape;16;g10f6edec7b9_0_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g10f6edec7b9_0_39"/>
          <p:cNvSpPr txBox="1">
            <a:spLocks noGrp="1"/>
          </p:cNvSpPr>
          <p:nvPr>
            <p:ph type="title" hasCustomPrompt="1"/>
          </p:nvPr>
        </p:nvSpPr>
        <p:spPr>
          <a:xfrm>
            <a:off x="500400" y="1474833"/>
            <a:ext cx="113607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g10f6edec7b9_0_39"/>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51" name="Google Shape;51;g10f6edec7b9_0_3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g10f6edec7b9_0_4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g10f6edec7b9_0_45"/>
          <p:cNvSpPr txBox="1">
            <a:spLocks noGrp="1"/>
          </p:cNvSpPr>
          <p:nvPr>
            <p:ph type="title"/>
          </p:nvPr>
        </p:nvSpPr>
        <p:spPr>
          <a:xfrm>
            <a:off x="242589" y="213297"/>
            <a:ext cx="10515600" cy="466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56" name="Google Shape;56;g10f6edec7b9_0_4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9250" algn="l" rtl="0">
              <a:lnSpc>
                <a:spcPct val="90000"/>
              </a:lnSpc>
              <a:spcBef>
                <a:spcPts val="1100"/>
              </a:spcBef>
              <a:spcAft>
                <a:spcPts val="0"/>
              </a:spcAft>
              <a:buClr>
                <a:schemeClr val="dk1"/>
              </a:buClr>
              <a:buSzPts val="1900"/>
              <a:buChar char="•"/>
              <a:defRPr/>
            </a:lvl1pPr>
            <a:lvl2pPr marL="914400" lvl="1" indent="-349250" algn="l" rtl="0">
              <a:lnSpc>
                <a:spcPct val="90000"/>
              </a:lnSpc>
              <a:spcBef>
                <a:spcPts val="500"/>
              </a:spcBef>
              <a:spcAft>
                <a:spcPts val="0"/>
              </a:spcAft>
              <a:buClr>
                <a:schemeClr val="dk1"/>
              </a:buClr>
              <a:buSzPts val="1900"/>
              <a:buChar char="•"/>
              <a:defRPr/>
            </a:lvl2pPr>
            <a:lvl3pPr marL="1371600" lvl="2" indent="-349250" algn="l" rtl="0">
              <a:lnSpc>
                <a:spcPct val="90000"/>
              </a:lnSpc>
              <a:spcBef>
                <a:spcPts val="500"/>
              </a:spcBef>
              <a:spcAft>
                <a:spcPts val="0"/>
              </a:spcAft>
              <a:buClr>
                <a:schemeClr val="dk1"/>
              </a:buClr>
              <a:buSzPts val="1900"/>
              <a:buChar char="•"/>
              <a:defRPr/>
            </a:lvl3pPr>
            <a:lvl4pPr marL="1828800" lvl="3" indent="-349250" algn="l" rtl="0">
              <a:lnSpc>
                <a:spcPct val="90000"/>
              </a:lnSpc>
              <a:spcBef>
                <a:spcPts val="500"/>
              </a:spcBef>
              <a:spcAft>
                <a:spcPts val="0"/>
              </a:spcAft>
              <a:buClr>
                <a:schemeClr val="dk1"/>
              </a:buClr>
              <a:buSzPts val="1900"/>
              <a:buChar char="•"/>
              <a:defRPr/>
            </a:lvl4pPr>
            <a:lvl5pPr marL="2286000" lvl="4" indent="-349250" algn="l" rtl="0">
              <a:lnSpc>
                <a:spcPct val="90000"/>
              </a:lnSpc>
              <a:spcBef>
                <a:spcPts val="500"/>
              </a:spcBef>
              <a:spcAft>
                <a:spcPts val="0"/>
              </a:spcAft>
              <a:buClr>
                <a:schemeClr val="dk1"/>
              </a:buClr>
              <a:buSzPts val="19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57" name="Google Shape;57;g10f6edec7b9_0_4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500"/>
              <a:buNone/>
              <a:defRPr sz="1500"/>
            </a:lvl1pPr>
            <a:lvl2pPr lvl="1" algn="l" rtl="0">
              <a:lnSpc>
                <a:spcPct val="100000"/>
              </a:lnSpc>
              <a:spcBef>
                <a:spcPts val="0"/>
              </a:spcBef>
              <a:spcAft>
                <a:spcPts val="0"/>
              </a:spcAft>
              <a:buSzPts val="1500"/>
              <a:buNone/>
              <a:defRPr sz="1500"/>
            </a:lvl2pPr>
            <a:lvl3pPr lvl="2" algn="l" rtl="0">
              <a:lnSpc>
                <a:spcPct val="100000"/>
              </a:lnSpc>
              <a:spcBef>
                <a:spcPts val="0"/>
              </a:spcBef>
              <a:spcAft>
                <a:spcPts val="0"/>
              </a:spcAft>
              <a:buSzPts val="1500"/>
              <a:buNone/>
              <a:defRPr sz="1500"/>
            </a:lvl3pPr>
            <a:lvl4pPr lvl="3" algn="l" rtl="0">
              <a:lnSpc>
                <a:spcPct val="100000"/>
              </a:lnSpc>
              <a:spcBef>
                <a:spcPts val="0"/>
              </a:spcBef>
              <a:spcAft>
                <a:spcPts val="0"/>
              </a:spcAft>
              <a:buSzPts val="1500"/>
              <a:buNone/>
              <a:defRPr sz="1500"/>
            </a:lvl4pPr>
            <a:lvl5pPr lvl="4" algn="l" rtl="0">
              <a:lnSpc>
                <a:spcPct val="100000"/>
              </a:lnSpc>
              <a:spcBef>
                <a:spcPts val="0"/>
              </a:spcBef>
              <a:spcAft>
                <a:spcPts val="0"/>
              </a:spcAft>
              <a:buSzPts val="1500"/>
              <a:buNone/>
              <a:defRPr sz="1500"/>
            </a:lvl5pPr>
            <a:lvl6pPr lvl="5" algn="l" rtl="0">
              <a:lnSpc>
                <a:spcPct val="100000"/>
              </a:lnSpc>
              <a:spcBef>
                <a:spcPts val="0"/>
              </a:spcBef>
              <a:spcAft>
                <a:spcPts val="0"/>
              </a:spcAft>
              <a:buSzPts val="1500"/>
              <a:buNone/>
              <a:defRPr sz="1500"/>
            </a:lvl6pPr>
            <a:lvl7pPr lvl="6" algn="l" rtl="0">
              <a:lnSpc>
                <a:spcPct val="100000"/>
              </a:lnSpc>
              <a:spcBef>
                <a:spcPts val="0"/>
              </a:spcBef>
              <a:spcAft>
                <a:spcPts val="0"/>
              </a:spcAft>
              <a:buSzPts val="1500"/>
              <a:buNone/>
              <a:defRPr sz="1500"/>
            </a:lvl7pPr>
            <a:lvl8pPr lvl="7" algn="l" rtl="0">
              <a:lnSpc>
                <a:spcPct val="100000"/>
              </a:lnSpc>
              <a:spcBef>
                <a:spcPts val="0"/>
              </a:spcBef>
              <a:spcAft>
                <a:spcPts val="0"/>
              </a:spcAft>
              <a:buSzPts val="1500"/>
              <a:buNone/>
              <a:defRPr sz="1500"/>
            </a:lvl8pPr>
            <a:lvl9pPr lvl="8" algn="l" rtl="0">
              <a:lnSpc>
                <a:spcPct val="100000"/>
              </a:lnSpc>
              <a:spcBef>
                <a:spcPts val="0"/>
              </a:spcBef>
              <a:spcAft>
                <a:spcPts val="0"/>
              </a:spcAft>
              <a:buSzPts val="1500"/>
              <a:buNone/>
              <a:defRPr sz="1500"/>
            </a:lvl9pPr>
          </a:lstStyle>
          <a:p>
            <a:endParaRPr/>
          </a:p>
        </p:txBody>
      </p:sp>
      <p:sp>
        <p:nvSpPr>
          <p:cNvPr id="58" name="Google Shape;58;g10f6edec7b9_0_4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500"/>
              <a:buNone/>
              <a:defRPr sz="1500"/>
            </a:lvl1pPr>
            <a:lvl2pPr lvl="1" algn="l" rtl="0">
              <a:lnSpc>
                <a:spcPct val="100000"/>
              </a:lnSpc>
              <a:spcBef>
                <a:spcPts val="0"/>
              </a:spcBef>
              <a:spcAft>
                <a:spcPts val="0"/>
              </a:spcAft>
              <a:buSzPts val="1500"/>
              <a:buNone/>
              <a:defRPr sz="1500"/>
            </a:lvl2pPr>
            <a:lvl3pPr lvl="2" algn="l" rtl="0">
              <a:lnSpc>
                <a:spcPct val="100000"/>
              </a:lnSpc>
              <a:spcBef>
                <a:spcPts val="0"/>
              </a:spcBef>
              <a:spcAft>
                <a:spcPts val="0"/>
              </a:spcAft>
              <a:buSzPts val="1500"/>
              <a:buNone/>
              <a:defRPr sz="1500"/>
            </a:lvl3pPr>
            <a:lvl4pPr lvl="3" algn="l" rtl="0">
              <a:lnSpc>
                <a:spcPct val="100000"/>
              </a:lnSpc>
              <a:spcBef>
                <a:spcPts val="0"/>
              </a:spcBef>
              <a:spcAft>
                <a:spcPts val="0"/>
              </a:spcAft>
              <a:buSzPts val="1500"/>
              <a:buNone/>
              <a:defRPr sz="1500"/>
            </a:lvl4pPr>
            <a:lvl5pPr lvl="4" algn="l" rtl="0">
              <a:lnSpc>
                <a:spcPct val="100000"/>
              </a:lnSpc>
              <a:spcBef>
                <a:spcPts val="0"/>
              </a:spcBef>
              <a:spcAft>
                <a:spcPts val="0"/>
              </a:spcAft>
              <a:buSzPts val="1500"/>
              <a:buNone/>
              <a:defRPr sz="1500"/>
            </a:lvl5pPr>
            <a:lvl6pPr lvl="5" algn="l" rtl="0">
              <a:lnSpc>
                <a:spcPct val="100000"/>
              </a:lnSpc>
              <a:spcBef>
                <a:spcPts val="0"/>
              </a:spcBef>
              <a:spcAft>
                <a:spcPts val="0"/>
              </a:spcAft>
              <a:buSzPts val="1500"/>
              <a:buNone/>
              <a:defRPr sz="1500"/>
            </a:lvl6pPr>
            <a:lvl7pPr lvl="6" algn="l" rtl="0">
              <a:lnSpc>
                <a:spcPct val="100000"/>
              </a:lnSpc>
              <a:spcBef>
                <a:spcPts val="0"/>
              </a:spcBef>
              <a:spcAft>
                <a:spcPts val="0"/>
              </a:spcAft>
              <a:buSzPts val="1500"/>
              <a:buNone/>
              <a:defRPr sz="1500"/>
            </a:lvl7pPr>
            <a:lvl8pPr lvl="7" algn="l" rtl="0">
              <a:lnSpc>
                <a:spcPct val="100000"/>
              </a:lnSpc>
              <a:spcBef>
                <a:spcPts val="0"/>
              </a:spcBef>
              <a:spcAft>
                <a:spcPts val="0"/>
              </a:spcAft>
              <a:buSzPts val="1500"/>
              <a:buNone/>
              <a:defRPr sz="1500"/>
            </a:lvl8pPr>
            <a:lvl9pPr lvl="8" algn="l" rtl="0">
              <a:lnSpc>
                <a:spcPct val="100000"/>
              </a:lnSpc>
              <a:spcBef>
                <a:spcPts val="0"/>
              </a:spcBef>
              <a:spcAft>
                <a:spcPts val="0"/>
              </a:spcAft>
              <a:buSzPts val="1500"/>
              <a:buNone/>
              <a:defRPr sz="1500"/>
            </a:lvl9pPr>
          </a:lstStyle>
          <a:p>
            <a:endParaRPr/>
          </a:p>
        </p:txBody>
      </p:sp>
      <p:sp>
        <p:nvSpPr>
          <p:cNvPr id="59" name="Google Shape;59;g10f6edec7b9_0_4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g10f6edec7b9_0_8"/>
          <p:cNvSpPr txBox="1">
            <a:spLocks noGrp="1"/>
          </p:cNvSpPr>
          <p:nvPr>
            <p:ph type="title"/>
          </p:nvPr>
        </p:nvSpPr>
        <p:spPr>
          <a:xfrm>
            <a:off x="933600" y="2867800"/>
            <a:ext cx="103248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5500"/>
              <a:buFont typeface="Montserrat"/>
              <a:buNone/>
              <a:defRPr sz="5500" b="1">
                <a:latin typeface="Montserrat"/>
                <a:ea typeface="Montserrat"/>
                <a:cs typeface="Montserrat"/>
                <a:sym typeface="Montserrat"/>
              </a:defRPr>
            </a:lvl1pPr>
            <a:lvl2pPr lvl="1" algn="ctr">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2pPr>
            <a:lvl3pPr lvl="2" algn="ctr">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3pPr>
            <a:lvl4pPr lvl="3" algn="ctr">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4pPr>
            <a:lvl5pPr lvl="4" algn="ctr">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5pPr>
            <a:lvl6pPr lvl="5" algn="ctr">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6pPr>
            <a:lvl7pPr lvl="6" algn="ctr">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7pPr>
            <a:lvl8pPr lvl="7" algn="ctr">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8pPr>
            <a:lvl9pPr lvl="8" algn="ctr">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9pPr>
          </a:lstStyle>
          <a:p>
            <a:endParaRPr/>
          </a:p>
        </p:txBody>
      </p:sp>
      <p:sp>
        <p:nvSpPr>
          <p:cNvPr id="19" name="Google Shape;19;g10f6edec7b9_0_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g10f6edec7b9_0_11"/>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Font typeface="Montserrat"/>
              <a:buNone/>
              <a:defRPr b="1">
                <a:latin typeface="Montserrat"/>
                <a:ea typeface="Montserrat"/>
                <a:cs typeface="Montserrat"/>
                <a:sym typeface="Montserrat"/>
              </a:defRPr>
            </a:lvl1pPr>
            <a:lvl2pPr lvl="1">
              <a:spcBef>
                <a:spcPts val="0"/>
              </a:spcBef>
              <a:spcAft>
                <a:spcPts val="0"/>
              </a:spcAft>
              <a:buSzPts val="3700"/>
              <a:buFont typeface="Montserrat"/>
              <a:buNone/>
              <a:defRPr b="1">
                <a:latin typeface="Montserrat"/>
                <a:ea typeface="Montserrat"/>
                <a:cs typeface="Montserrat"/>
                <a:sym typeface="Montserrat"/>
              </a:defRPr>
            </a:lvl2pPr>
            <a:lvl3pPr lvl="2">
              <a:spcBef>
                <a:spcPts val="0"/>
              </a:spcBef>
              <a:spcAft>
                <a:spcPts val="0"/>
              </a:spcAft>
              <a:buSzPts val="3700"/>
              <a:buFont typeface="Montserrat"/>
              <a:buNone/>
              <a:defRPr b="1">
                <a:latin typeface="Montserrat"/>
                <a:ea typeface="Montserrat"/>
                <a:cs typeface="Montserrat"/>
                <a:sym typeface="Montserrat"/>
              </a:defRPr>
            </a:lvl3pPr>
            <a:lvl4pPr lvl="3">
              <a:spcBef>
                <a:spcPts val="0"/>
              </a:spcBef>
              <a:spcAft>
                <a:spcPts val="0"/>
              </a:spcAft>
              <a:buSzPts val="3700"/>
              <a:buFont typeface="Montserrat"/>
              <a:buNone/>
              <a:defRPr b="1">
                <a:latin typeface="Montserrat"/>
                <a:ea typeface="Montserrat"/>
                <a:cs typeface="Montserrat"/>
                <a:sym typeface="Montserrat"/>
              </a:defRPr>
            </a:lvl4pPr>
            <a:lvl5pPr lvl="4">
              <a:spcBef>
                <a:spcPts val="0"/>
              </a:spcBef>
              <a:spcAft>
                <a:spcPts val="0"/>
              </a:spcAft>
              <a:buSzPts val="3700"/>
              <a:buFont typeface="Montserrat"/>
              <a:buNone/>
              <a:defRPr b="1">
                <a:latin typeface="Montserrat"/>
                <a:ea typeface="Montserrat"/>
                <a:cs typeface="Montserrat"/>
                <a:sym typeface="Montserrat"/>
              </a:defRPr>
            </a:lvl5pPr>
            <a:lvl6pPr lvl="5">
              <a:spcBef>
                <a:spcPts val="0"/>
              </a:spcBef>
              <a:spcAft>
                <a:spcPts val="0"/>
              </a:spcAft>
              <a:buSzPts val="3700"/>
              <a:buFont typeface="Montserrat"/>
              <a:buNone/>
              <a:defRPr b="1">
                <a:latin typeface="Montserrat"/>
                <a:ea typeface="Montserrat"/>
                <a:cs typeface="Montserrat"/>
                <a:sym typeface="Montserrat"/>
              </a:defRPr>
            </a:lvl6pPr>
            <a:lvl7pPr lvl="6">
              <a:spcBef>
                <a:spcPts val="0"/>
              </a:spcBef>
              <a:spcAft>
                <a:spcPts val="0"/>
              </a:spcAft>
              <a:buSzPts val="3700"/>
              <a:buFont typeface="Montserrat"/>
              <a:buNone/>
              <a:defRPr b="1">
                <a:latin typeface="Montserrat"/>
                <a:ea typeface="Montserrat"/>
                <a:cs typeface="Montserrat"/>
                <a:sym typeface="Montserrat"/>
              </a:defRPr>
            </a:lvl7pPr>
            <a:lvl8pPr lvl="7">
              <a:spcBef>
                <a:spcPts val="0"/>
              </a:spcBef>
              <a:spcAft>
                <a:spcPts val="0"/>
              </a:spcAft>
              <a:buSzPts val="3700"/>
              <a:buFont typeface="Montserrat"/>
              <a:buNone/>
              <a:defRPr b="1">
                <a:latin typeface="Montserrat"/>
                <a:ea typeface="Montserrat"/>
                <a:cs typeface="Montserrat"/>
                <a:sym typeface="Montserrat"/>
              </a:defRPr>
            </a:lvl8pPr>
            <a:lvl9pPr lvl="8">
              <a:spcBef>
                <a:spcPts val="0"/>
              </a:spcBef>
              <a:spcAft>
                <a:spcPts val="0"/>
              </a:spcAft>
              <a:buSzPts val="3700"/>
              <a:buFont typeface="Montserrat"/>
              <a:buNone/>
              <a:defRPr b="1">
                <a:latin typeface="Montserrat"/>
                <a:ea typeface="Montserrat"/>
                <a:cs typeface="Montserrat"/>
                <a:sym typeface="Montserrat"/>
              </a:defRPr>
            </a:lvl9pPr>
          </a:lstStyle>
          <a:p>
            <a:endParaRPr/>
          </a:p>
        </p:txBody>
      </p:sp>
      <p:sp>
        <p:nvSpPr>
          <p:cNvPr id="22" name="Google Shape;22;g10f6edec7b9_0_11"/>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marL="914400" lvl="1" indent="-34925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marL="1371600" lvl="2" indent="-34925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marL="1828800" lvl="3" indent="-34925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marL="2286000" lvl="4" indent="-34925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marL="2743200" lvl="5" indent="-34925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marL="3200400" lvl="6" indent="-34925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marL="3657600" lvl="7" indent="-34925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marL="4114800" lvl="8" indent="-34925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a:endParaRPr/>
          </a:p>
        </p:txBody>
      </p:sp>
      <p:sp>
        <p:nvSpPr>
          <p:cNvPr id="23" name="Google Shape;23;g10f6edec7b9_0_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g10f6edec7b9_0_15"/>
          <p:cNvSpPr txBox="1">
            <a:spLocks noGrp="1"/>
          </p:cNvSpPr>
          <p:nvPr>
            <p:ph type="title"/>
          </p:nvPr>
        </p:nvSpPr>
        <p:spPr>
          <a:xfrm>
            <a:off x="585800" y="593367"/>
            <a:ext cx="111909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Font typeface="Montserrat"/>
              <a:buNone/>
              <a:defRPr b="1">
                <a:latin typeface="Montserrat"/>
                <a:ea typeface="Montserrat"/>
                <a:cs typeface="Montserrat"/>
                <a:sym typeface="Montserrat"/>
              </a:defRPr>
            </a:lvl1pPr>
            <a:lvl2pPr lvl="1" rtl="0">
              <a:spcBef>
                <a:spcPts val="0"/>
              </a:spcBef>
              <a:spcAft>
                <a:spcPts val="0"/>
              </a:spcAft>
              <a:buSzPts val="3700"/>
              <a:buFont typeface="Montserrat"/>
              <a:buNone/>
              <a:defRPr b="1">
                <a:latin typeface="Montserrat"/>
                <a:ea typeface="Montserrat"/>
                <a:cs typeface="Montserrat"/>
                <a:sym typeface="Montserrat"/>
              </a:defRPr>
            </a:lvl2pPr>
            <a:lvl3pPr lvl="2" rtl="0">
              <a:spcBef>
                <a:spcPts val="0"/>
              </a:spcBef>
              <a:spcAft>
                <a:spcPts val="0"/>
              </a:spcAft>
              <a:buSzPts val="3700"/>
              <a:buFont typeface="Montserrat"/>
              <a:buNone/>
              <a:defRPr b="1">
                <a:latin typeface="Montserrat"/>
                <a:ea typeface="Montserrat"/>
                <a:cs typeface="Montserrat"/>
                <a:sym typeface="Montserrat"/>
              </a:defRPr>
            </a:lvl3pPr>
            <a:lvl4pPr lvl="3" rtl="0">
              <a:spcBef>
                <a:spcPts val="0"/>
              </a:spcBef>
              <a:spcAft>
                <a:spcPts val="0"/>
              </a:spcAft>
              <a:buSzPts val="3700"/>
              <a:buFont typeface="Montserrat"/>
              <a:buNone/>
              <a:defRPr b="1">
                <a:latin typeface="Montserrat"/>
                <a:ea typeface="Montserrat"/>
                <a:cs typeface="Montserrat"/>
                <a:sym typeface="Montserrat"/>
              </a:defRPr>
            </a:lvl4pPr>
            <a:lvl5pPr lvl="4" rtl="0">
              <a:spcBef>
                <a:spcPts val="0"/>
              </a:spcBef>
              <a:spcAft>
                <a:spcPts val="0"/>
              </a:spcAft>
              <a:buSzPts val="3700"/>
              <a:buFont typeface="Montserrat"/>
              <a:buNone/>
              <a:defRPr b="1">
                <a:latin typeface="Montserrat"/>
                <a:ea typeface="Montserrat"/>
                <a:cs typeface="Montserrat"/>
                <a:sym typeface="Montserrat"/>
              </a:defRPr>
            </a:lvl5pPr>
            <a:lvl6pPr lvl="5" rtl="0">
              <a:spcBef>
                <a:spcPts val="0"/>
              </a:spcBef>
              <a:spcAft>
                <a:spcPts val="0"/>
              </a:spcAft>
              <a:buSzPts val="3700"/>
              <a:buFont typeface="Montserrat"/>
              <a:buNone/>
              <a:defRPr b="1">
                <a:latin typeface="Montserrat"/>
                <a:ea typeface="Montserrat"/>
                <a:cs typeface="Montserrat"/>
                <a:sym typeface="Montserrat"/>
              </a:defRPr>
            </a:lvl6pPr>
            <a:lvl7pPr lvl="6" rtl="0">
              <a:spcBef>
                <a:spcPts val="0"/>
              </a:spcBef>
              <a:spcAft>
                <a:spcPts val="0"/>
              </a:spcAft>
              <a:buSzPts val="3700"/>
              <a:buFont typeface="Montserrat"/>
              <a:buNone/>
              <a:defRPr b="1">
                <a:latin typeface="Montserrat"/>
                <a:ea typeface="Montserrat"/>
                <a:cs typeface="Montserrat"/>
                <a:sym typeface="Montserrat"/>
              </a:defRPr>
            </a:lvl7pPr>
            <a:lvl8pPr lvl="7" rtl="0">
              <a:spcBef>
                <a:spcPts val="0"/>
              </a:spcBef>
              <a:spcAft>
                <a:spcPts val="0"/>
              </a:spcAft>
              <a:buSzPts val="3700"/>
              <a:buFont typeface="Montserrat"/>
              <a:buNone/>
              <a:defRPr b="1">
                <a:latin typeface="Montserrat"/>
                <a:ea typeface="Montserrat"/>
                <a:cs typeface="Montserrat"/>
                <a:sym typeface="Montserrat"/>
              </a:defRPr>
            </a:lvl8pPr>
            <a:lvl9pPr lvl="8" rtl="0">
              <a:spcBef>
                <a:spcPts val="0"/>
              </a:spcBef>
              <a:spcAft>
                <a:spcPts val="0"/>
              </a:spcAft>
              <a:buSzPts val="3700"/>
              <a:buFont typeface="Montserrat"/>
              <a:buNone/>
              <a:defRPr b="1">
                <a:latin typeface="Montserrat"/>
                <a:ea typeface="Montserrat"/>
                <a:cs typeface="Montserrat"/>
                <a:sym typeface="Montserrat"/>
              </a:defRPr>
            </a:lvl9pPr>
          </a:lstStyle>
          <a:p>
            <a:endParaRPr/>
          </a:p>
        </p:txBody>
      </p:sp>
      <p:sp>
        <p:nvSpPr>
          <p:cNvPr id="26" name="Google Shape;26;g10f6edec7b9_0_15"/>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marL="914400" lvl="1" indent="-34925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marL="1371600" lvl="2" indent="-34925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marL="1828800" lvl="3" indent="-34925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marL="2286000" lvl="4" indent="-34925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marL="2743200" lvl="5" indent="-34925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marL="3200400" lvl="6" indent="-34925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marL="3657600" lvl="7" indent="-34925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marL="4114800" lvl="8" indent="-349250" rtl="0">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a:endParaRPr/>
          </a:p>
        </p:txBody>
      </p:sp>
      <p:sp>
        <p:nvSpPr>
          <p:cNvPr id="27" name="Google Shape;27;g10f6edec7b9_0_1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g10f6edec7b9_0_19"/>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endParaRPr/>
          </a:p>
        </p:txBody>
      </p:sp>
      <p:sp>
        <p:nvSpPr>
          <p:cNvPr id="30" name="Google Shape;30;g10f6edec7b9_0_19"/>
          <p:cNvSpPr txBox="1">
            <a:spLocks noGrp="1"/>
          </p:cNvSpPr>
          <p:nvPr>
            <p:ph type="body" idx="1"/>
          </p:nvPr>
        </p:nvSpPr>
        <p:spPr>
          <a:xfrm>
            <a:off x="415600" y="2689900"/>
            <a:ext cx="5333100" cy="34020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g10f6edec7b9_0_19"/>
          <p:cNvSpPr txBox="1">
            <a:spLocks noGrp="1"/>
          </p:cNvSpPr>
          <p:nvPr>
            <p:ph type="body" idx="2"/>
          </p:nvPr>
        </p:nvSpPr>
        <p:spPr>
          <a:xfrm>
            <a:off x="6443200" y="2883767"/>
            <a:ext cx="5333100" cy="32079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2" name="Google Shape;32;g10f6edec7b9_0_1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10f6edec7b9_0_25"/>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6" name="Google Shape;36;g10f6edec7b9_0_25"/>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7" name="Google Shape;37;g10f6edec7b9_0_2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g10f6edec7b9_0_29"/>
          <p:cNvSpPr txBox="1">
            <a:spLocks noGrp="1"/>
          </p:cNvSpPr>
          <p:nvPr>
            <p:ph type="title"/>
          </p:nvPr>
        </p:nvSpPr>
        <p:spPr>
          <a:xfrm>
            <a:off x="1850800" y="701800"/>
            <a:ext cx="8490300" cy="5454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5500"/>
              <a:buFont typeface="Montserrat"/>
              <a:buNone/>
              <a:defRPr sz="5500" b="1">
                <a:latin typeface="Montserrat"/>
                <a:ea typeface="Montserrat"/>
                <a:cs typeface="Montserrat"/>
                <a:sym typeface="Montserrat"/>
              </a:defRPr>
            </a:lvl1pPr>
            <a:lvl2pPr lvl="1" algn="ctr">
              <a:spcBef>
                <a:spcPts val="0"/>
              </a:spcBef>
              <a:spcAft>
                <a:spcPts val="0"/>
              </a:spcAft>
              <a:buSzPts val="5500"/>
              <a:buFont typeface="Montserrat"/>
              <a:buNone/>
              <a:defRPr sz="5500" b="1">
                <a:latin typeface="Montserrat"/>
                <a:ea typeface="Montserrat"/>
                <a:cs typeface="Montserrat"/>
                <a:sym typeface="Montserrat"/>
              </a:defRPr>
            </a:lvl2pPr>
            <a:lvl3pPr lvl="2" algn="ctr">
              <a:spcBef>
                <a:spcPts val="0"/>
              </a:spcBef>
              <a:spcAft>
                <a:spcPts val="0"/>
              </a:spcAft>
              <a:buSzPts val="5500"/>
              <a:buFont typeface="Montserrat"/>
              <a:buNone/>
              <a:defRPr sz="5500" b="1">
                <a:latin typeface="Montserrat"/>
                <a:ea typeface="Montserrat"/>
                <a:cs typeface="Montserrat"/>
                <a:sym typeface="Montserrat"/>
              </a:defRPr>
            </a:lvl3pPr>
            <a:lvl4pPr lvl="3" algn="ctr">
              <a:spcBef>
                <a:spcPts val="0"/>
              </a:spcBef>
              <a:spcAft>
                <a:spcPts val="0"/>
              </a:spcAft>
              <a:buSzPts val="5500"/>
              <a:buFont typeface="Montserrat"/>
              <a:buNone/>
              <a:defRPr sz="5500" b="1">
                <a:latin typeface="Montserrat"/>
                <a:ea typeface="Montserrat"/>
                <a:cs typeface="Montserrat"/>
                <a:sym typeface="Montserrat"/>
              </a:defRPr>
            </a:lvl4pPr>
            <a:lvl5pPr lvl="4" algn="ctr">
              <a:spcBef>
                <a:spcPts val="0"/>
              </a:spcBef>
              <a:spcAft>
                <a:spcPts val="0"/>
              </a:spcAft>
              <a:buSzPts val="5500"/>
              <a:buFont typeface="Montserrat"/>
              <a:buNone/>
              <a:defRPr sz="5500" b="1">
                <a:latin typeface="Montserrat"/>
                <a:ea typeface="Montserrat"/>
                <a:cs typeface="Montserrat"/>
                <a:sym typeface="Montserrat"/>
              </a:defRPr>
            </a:lvl5pPr>
            <a:lvl6pPr lvl="5" algn="ctr">
              <a:spcBef>
                <a:spcPts val="0"/>
              </a:spcBef>
              <a:spcAft>
                <a:spcPts val="0"/>
              </a:spcAft>
              <a:buSzPts val="5500"/>
              <a:buFont typeface="Montserrat"/>
              <a:buNone/>
              <a:defRPr sz="5500" b="1">
                <a:latin typeface="Montserrat"/>
                <a:ea typeface="Montserrat"/>
                <a:cs typeface="Montserrat"/>
                <a:sym typeface="Montserrat"/>
              </a:defRPr>
            </a:lvl6pPr>
            <a:lvl7pPr lvl="6" algn="ctr">
              <a:spcBef>
                <a:spcPts val="0"/>
              </a:spcBef>
              <a:spcAft>
                <a:spcPts val="0"/>
              </a:spcAft>
              <a:buSzPts val="5500"/>
              <a:buFont typeface="Montserrat"/>
              <a:buNone/>
              <a:defRPr sz="5500" b="1">
                <a:latin typeface="Montserrat"/>
                <a:ea typeface="Montserrat"/>
                <a:cs typeface="Montserrat"/>
                <a:sym typeface="Montserrat"/>
              </a:defRPr>
            </a:lvl7pPr>
            <a:lvl8pPr lvl="7" algn="ctr">
              <a:spcBef>
                <a:spcPts val="0"/>
              </a:spcBef>
              <a:spcAft>
                <a:spcPts val="0"/>
              </a:spcAft>
              <a:buSzPts val="5500"/>
              <a:buFont typeface="Montserrat"/>
              <a:buNone/>
              <a:defRPr sz="5500" b="1">
                <a:latin typeface="Montserrat"/>
                <a:ea typeface="Montserrat"/>
                <a:cs typeface="Montserrat"/>
                <a:sym typeface="Montserrat"/>
              </a:defRPr>
            </a:lvl8pPr>
            <a:lvl9pPr lvl="8" algn="ctr">
              <a:spcBef>
                <a:spcPts val="0"/>
              </a:spcBef>
              <a:spcAft>
                <a:spcPts val="0"/>
              </a:spcAft>
              <a:buSzPts val="5500"/>
              <a:buFont typeface="Montserrat"/>
              <a:buNone/>
              <a:defRPr sz="5500" b="1">
                <a:latin typeface="Montserrat"/>
                <a:ea typeface="Montserrat"/>
                <a:cs typeface="Montserrat"/>
                <a:sym typeface="Montserrat"/>
              </a:defRPr>
            </a:lvl9pPr>
          </a:lstStyle>
          <a:p>
            <a:endParaRPr/>
          </a:p>
        </p:txBody>
      </p:sp>
      <p:sp>
        <p:nvSpPr>
          <p:cNvPr id="40" name="Google Shape;40;g10f6edec7b9_0_2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10f6edec7b9_0_3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 name="Google Shape;43;g10f6edec7b9_0_32"/>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4" name="Google Shape;44;g10f6edec7b9_0_32"/>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10f6edec7b9_0_32"/>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46" name="Google Shape;46;g10f6edec7b9_0_3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10f6edec7b9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g10f6edec7b9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0"/>
              </a:spcBef>
              <a:spcAft>
                <a:spcPts val="0"/>
              </a:spcAft>
              <a:buClr>
                <a:schemeClr val="dk2"/>
              </a:buClr>
              <a:buSzPts val="1900"/>
              <a:buChar char="○"/>
              <a:defRPr sz="1900">
                <a:solidFill>
                  <a:schemeClr val="dk2"/>
                </a:solidFill>
              </a:defRPr>
            </a:lvl2pPr>
            <a:lvl3pPr marL="1371600" lvl="2" indent="-349250">
              <a:lnSpc>
                <a:spcPct val="115000"/>
              </a:lnSpc>
              <a:spcBef>
                <a:spcPts val="0"/>
              </a:spcBef>
              <a:spcAft>
                <a:spcPts val="0"/>
              </a:spcAft>
              <a:buClr>
                <a:schemeClr val="dk2"/>
              </a:buClr>
              <a:buSzPts val="1900"/>
              <a:buChar char="■"/>
              <a:defRPr sz="1900">
                <a:solidFill>
                  <a:schemeClr val="dk2"/>
                </a:solidFill>
              </a:defRPr>
            </a:lvl3pPr>
            <a:lvl4pPr marL="1828800" lvl="3" indent="-349250">
              <a:lnSpc>
                <a:spcPct val="115000"/>
              </a:lnSpc>
              <a:spcBef>
                <a:spcPts val="0"/>
              </a:spcBef>
              <a:spcAft>
                <a:spcPts val="0"/>
              </a:spcAft>
              <a:buClr>
                <a:schemeClr val="dk2"/>
              </a:buClr>
              <a:buSzPts val="1900"/>
              <a:buChar char="●"/>
              <a:defRPr sz="1900">
                <a:solidFill>
                  <a:schemeClr val="dk2"/>
                </a:solidFill>
              </a:defRPr>
            </a:lvl4pPr>
            <a:lvl5pPr marL="2286000" lvl="4" indent="-349250">
              <a:lnSpc>
                <a:spcPct val="115000"/>
              </a:lnSpc>
              <a:spcBef>
                <a:spcPts val="0"/>
              </a:spcBef>
              <a:spcAft>
                <a:spcPts val="0"/>
              </a:spcAft>
              <a:buClr>
                <a:schemeClr val="dk2"/>
              </a:buClr>
              <a:buSzPts val="1900"/>
              <a:buChar char="○"/>
              <a:defRPr sz="1900">
                <a:solidFill>
                  <a:schemeClr val="dk2"/>
                </a:solidFill>
              </a:defRPr>
            </a:lvl5pPr>
            <a:lvl6pPr marL="2743200" lvl="5" indent="-349250">
              <a:lnSpc>
                <a:spcPct val="115000"/>
              </a:lnSpc>
              <a:spcBef>
                <a:spcPts val="0"/>
              </a:spcBef>
              <a:spcAft>
                <a:spcPts val="0"/>
              </a:spcAft>
              <a:buClr>
                <a:schemeClr val="dk2"/>
              </a:buClr>
              <a:buSzPts val="1900"/>
              <a:buChar char="■"/>
              <a:defRPr sz="1900">
                <a:solidFill>
                  <a:schemeClr val="dk2"/>
                </a:solidFill>
              </a:defRPr>
            </a:lvl6pPr>
            <a:lvl7pPr marL="3200400" lvl="6" indent="-349250">
              <a:lnSpc>
                <a:spcPct val="115000"/>
              </a:lnSpc>
              <a:spcBef>
                <a:spcPts val="0"/>
              </a:spcBef>
              <a:spcAft>
                <a:spcPts val="0"/>
              </a:spcAft>
              <a:buClr>
                <a:schemeClr val="dk2"/>
              </a:buClr>
              <a:buSzPts val="1900"/>
              <a:buChar char="●"/>
              <a:defRPr sz="1900">
                <a:solidFill>
                  <a:schemeClr val="dk2"/>
                </a:solidFill>
              </a:defRPr>
            </a:lvl7pPr>
            <a:lvl8pPr marL="3657600" lvl="7" indent="-349250">
              <a:lnSpc>
                <a:spcPct val="115000"/>
              </a:lnSpc>
              <a:spcBef>
                <a:spcPts val="0"/>
              </a:spcBef>
              <a:spcAft>
                <a:spcPts val="0"/>
              </a:spcAft>
              <a:buClr>
                <a:schemeClr val="dk2"/>
              </a:buClr>
              <a:buSzPts val="1900"/>
              <a:buChar char="○"/>
              <a:defRPr sz="1900">
                <a:solidFill>
                  <a:schemeClr val="dk2"/>
                </a:solidFill>
              </a:defRPr>
            </a:lvl8pPr>
            <a:lvl9pPr marL="4114800" lvl="8" indent="-34925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12" name="Google Shape;12;g10f6edec7b9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 descr="A close up of a logo&#10;&#10;Description automatically generated"/>
          <p:cNvPicPr preferRelativeResize="0"/>
          <p:nvPr/>
        </p:nvPicPr>
        <p:blipFill rotWithShape="1">
          <a:blip r:embed="rId3">
            <a:alphaModFix amt="52999"/>
          </a:blip>
          <a:srcRect r="62945"/>
          <a:stretch/>
        </p:blipFill>
        <p:spPr>
          <a:xfrm flipH="1">
            <a:off x="9117899" y="3211537"/>
            <a:ext cx="3042362" cy="3421005"/>
          </a:xfrm>
          <a:prstGeom prst="rect">
            <a:avLst/>
          </a:prstGeom>
          <a:noFill/>
          <a:ln>
            <a:noFill/>
          </a:ln>
        </p:spPr>
      </p:pic>
      <p:sp>
        <p:nvSpPr>
          <p:cNvPr id="65" name="Google Shape;65;p1"/>
          <p:cNvSpPr txBox="1"/>
          <p:nvPr/>
        </p:nvSpPr>
        <p:spPr>
          <a:xfrm>
            <a:off x="491867" y="1647399"/>
            <a:ext cx="4161300" cy="829097"/>
          </a:xfrm>
          <a:prstGeom prst="rect">
            <a:avLst/>
          </a:prstGeom>
          <a:noFill/>
          <a:ln>
            <a:noFill/>
          </a:ln>
        </p:spPr>
        <p:txBody>
          <a:bodyPr spcFirstLastPara="1" wrap="square" lIns="91425" tIns="45700" rIns="91425" bIns="45700" anchor="t" anchorCtr="0">
            <a:spAutoFit/>
          </a:bodyPr>
          <a:lstStyle/>
          <a:p>
            <a:pPr marL="0" marR="0" lvl="0" indent="0" algn="l" rtl="0">
              <a:lnSpc>
                <a:spcPct val="133333"/>
              </a:lnSpc>
              <a:spcBef>
                <a:spcPts val="0"/>
              </a:spcBef>
              <a:spcAft>
                <a:spcPts val="0"/>
              </a:spcAft>
              <a:buNone/>
            </a:pPr>
            <a:r>
              <a:rPr lang="en-US" sz="3600" b="1" dirty="0">
                <a:solidFill>
                  <a:schemeClr val="lt1"/>
                </a:solidFill>
                <a:latin typeface="Montserrat"/>
                <a:ea typeface="Montserrat"/>
                <a:cs typeface="Montserrat"/>
                <a:sym typeface="Montserrat"/>
              </a:rPr>
              <a:t>Team Five</a:t>
            </a:r>
            <a:endParaRPr dirty="0">
              <a:solidFill>
                <a:schemeClr val="lt1"/>
              </a:solidFill>
            </a:endParaRPr>
          </a:p>
        </p:txBody>
      </p:sp>
      <p:sp>
        <p:nvSpPr>
          <p:cNvPr id="66" name="Google Shape;66;p1"/>
          <p:cNvSpPr txBox="1"/>
          <p:nvPr/>
        </p:nvSpPr>
        <p:spPr>
          <a:xfrm>
            <a:off x="491867" y="3560406"/>
            <a:ext cx="3064500" cy="156962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3200" b="0" i="0" u="none" strike="noStrike" cap="none" dirty="0" err="1">
                <a:solidFill>
                  <a:schemeClr val="lt1"/>
                </a:solidFill>
                <a:latin typeface="Montserrat"/>
                <a:ea typeface="Montserrat"/>
                <a:cs typeface="Montserrat"/>
                <a:sym typeface="Montserrat"/>
              </a:rPr>
              <a:t>Dokumen</a:t>
            </a:r>
            <a:r>
              <a:rPr lang="en-US" sz="3200" b="0" i="0" u="none" strike="noStrike" cap="none" dirty="0">
                <a:solidFill>
                  <a:schemeClr val="lt1"/>
                </a:solidFill>
                <a:latin typeface="Montserrat"/>
                <a:ea typeface="Montserrat"/>
                <a:cs typeface="Montserrat"/>
                <a:sym typeface="Montserrat"/>
              </a:rPr>
              <a:t> </a:t>
            </a:r>
            <a:r>
              <a:rPr lang="en-US" sz="3200" b="0" i="0" u="none" strike="noStrike" cap="none" dirty="0" err="1">
                <a:solidFill>
                  <a:schemeClr val="lt1"/>
                </a:solidFill>
                <a:latin typeface="Montserrat"/>
                <a:ea typeface="Montserrat"/>
                <a:cs typeface="Montserrat"/>
                <a:sym typeface="Montserrat"/>
              </a:rPr>
              <a:t>Laporan</a:t>
            </a:r>
            <a:r>
              <a:rPr lang="en-US" sz="3200" b="0" i="0" u="none" strike="noStrike" cap="none" dirty="0">
                <a:solidFill>
                  <a:schemeClr val="lt1"/>
                </a:solidFill>
                <a:latin typeface="Montserrat"/>
                <a:ea typeface="Montserrat"/>
                <a:cs typeface="Montserrat"/>
                <a:sym typeface="Montserrat"/>
              </a:rPr>
              <a:t> Final Project</a:t>
            </a:r>
          </a:p>
        </p:txBody>
      </p:sp>
      <p:cxnSp>
        <p:nvCxnSpPr>
          <p:cNvPr id="67" name="Google Shape;67;p1"/>
          <p:cNvCxnSpPr/>
          <p:nvPr/>
        </p:nvCxnSpPr>
        <p:spPr>
          <a:xfrm>
            <a:off x="636494" y="3231896"/>
            <a:ext cx="2524500" cy="23100"/>
          </a:xfrm>
          <a:prstGeom prst="straightConnector1">
            <a:avLst/>
          </a:prstGeom>
          <a:noFill/>
          <a:ln w="76200" cap="flat" cmpd="sng">
            <a:solidFill>
              <a:schemeClr val="lt1"/>
            </a:solidFill>
            <a:prstDash val="solid"/>
            <a:miter lim="800000"/>
            <a:headEnd type="none" w="sm" len="sm"/>
            <a:tailEnd type="none" w="sm" len="sm"/>
          </a:ln>
        </p:spPr>
      </p:cxnSp>
      <p:sp>
        <p:nvSpPr>
          <p:cNvPr id="68" name="Google Shape;68;p1"/>
          <p:cNvSpPr txBox="1"/>
          <p:nvPr/>
        </p:nvSpPr>
        <p:spPr>
          <a:xfrm>
            <a:off x="505802" y="5284715"/>
            <a:ext cx="32250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dirty="0">
              <a:solidFill>
                <a:schemeClr val="lt1"/>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128dc3d7927_0_19"/>
          <p:cNvSpPr txBox="1"/>
          <p:nvPr/>
        </p:nvSpPr>
        <p:spPr>
          <a:xfrm>
            <a:off x="142900" y="4321400"/>
            <a:ext cx="10533000" cy="4002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65000"/>
              </a:lnSpc>
              <a:spcBef>
                <a:spcPts val="0"/>
              </a:spcBef>
              <a:spcAft>
                <a:spcPts val="0"/>
              </a:spcAft>
              <a:buClr>
                <a:schemeClr val="dk1"/>
              </a:buClr>
              <a:buSzPts val="2000"/>
              <a:buFont typeface="Dosis"/>
              <a:buChar char="●"/>
            </a:pPr>
            <a:r>
              <a:rPr lang="en-US" sz="2000" b="0" i="0" u="none" strike="noStrike" cap="none">
                <a:solidFill>
                  <a:schemeClr val="dk1"/>
                </a:solidFill>
                <a:latin typeface="Dosis"/>
                <a:ea typeface="Dosis"/>
                <a:cs typeface="Dosis"/>
                <a:sym typeface="Dosis"/>
              </a:rPr>
              <a:t>Hasil pengamatan dan rekomendasi</a:t>
            </a:r>
            <a:endParaRPr sz="2000" b="0" i="0" u="none" strike="noStrike" cap="none">
              <a:solidFill>
                <a:schemeClr val="dk1"/>
              </a:solidFill>
              <a:latin typeface="Dosis"/>
              <a:ea typeface="Dosis"/>
              <a:cs typeface="Dosis"/>
              <a:sym typeface="Dosis"/>
            </a:endParaRPr>
          </a:p>
        </p:txBody>
      </p:sp>
      <p:sp>
        <p:nvSpPr>
          <p:cNvPr id="116" name="Google Shape;116;g128dc3d7927_0_19"/>
          <p:cNvSpPr txBox="1"/>
          <p:nvPr/>
        </p:nvSpPr>
        <p:spPr>
          <a:xfrm>
            <a:off x="142900" y="4904275"/>
            <a:ext cx="11604300" cy="831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dirty="0"/>
              <a:t>Rata-rata </a:t>
            </a:r>
            <a:r>
              <a:rPr lang="en-US" dirty="0" err="1"/>
              <a:t>bernilai</a:t>
            </a:r>
            <a:r>
              <a:rPr lang="en-US" dirty="0"/>
              <a:t> 3.396, </a:t>
            </a:r>
            <a:r>
              <a:rPr lang="en-US" dirty="0" err="1"/>
              <a:t>sedangkan</a:t>
            </a:r>
            <a:r>
              <a:rPr lang="en-US" dirty="0"/>
              <a:t> median </a:t>
            </a:r>
            <a:r>
              <a:rPr lang="en-US" dirty="0" err="1"/>
              <a:t>bernilai</a:t>
            </a:r>
            <a:r>
              <a:rPr lang="en-US" dirty="0"/>
              <a:t> 3.5, </a:t>
            </a:r>
            <a:r>
              <a:rPr lang="en-US" dirty="0" err="1"/>
              <a:t>dengan</a:t>
            </a:r>
            <a:r>
              <a:rPr lang="en-US" dirty="0"/>
              <a:t> </a:t>
            </a:r>
            <a:r>
              <a:rPr lang="en-US" dirty="0" err="1"/>
              <a:t>nilai</a:t>
            </a:r>
            <a:r>
              <a:rPr lang="en-US" dirty="0"/>
              <a:t> modus </a:t>
            </a:r>
            <a:r>
              <a:rPr lang="en-US" dirty="0" err="1"/>
              <a:t>bernilai</a:t>
            </a:r>
            <a:r>
              <a:rPr lang="en-US" dirty="0"/>
              <a:t> 1.9 </a:t>
            </a:r>
            <a:r>
              <a:rPr lang="en-US" dirty="0" err="1"/>
              <a:t>berarti</a:t>
            </a:r>
            <a:r>
              <a:rPr lang="en-US" dirty="0"/>
              <a:t> </a:t>
            </a:r>
            <a:r>
              <a:rPr lang="en-US" dirty="0" err="1"/>
              <a:t>nilainya</a:t>
            </a:r>
            <a:r>
              <a:rPr lang="en-US" dirty="0"/>
              <a:t>  (median &gt; mean &gt; modus), </a:t>
            </a:r>
            <a:r>
              <a:rPr lang="en-US" dirty="0" err="1"/>
              <a:t>sedangkan</a:t>
            </a:r>
            <a:r>
              <a:rPr lang="en-US" dirty="0"/>
              <a:t> </a:t>
            </a:r>
            <a:r>
              <a:rPr lang="en-US" dirty="0" err="1"/>
              <a:t>nilai</a:t>
            </a:r>
            <a:r>
              <a:rPr lang="en-US" dirty="0"/>
              <a:t> Range </a:t>
            </a:r>
            <a:r>
              <a:rPr lang="en-US" dirty="0" err="1"/>
              <a:t>menunjukkan</a:t>
            </a:r>
            <a:r>
              <a:rPr lang="en-US" dirty="0"/>
              <a:t> </a:t>
            </a:r>
            <a:r>
              <a:rPr lang="en-US" dirty="0" err="1"/>
              <a:t>jarak</a:t>
            </a:r>
            <a:r>
              <a:rPr lang="en-US" dirty="0"/>
              <a:t> </a:t>
            </a:r>
            <a:r>
              <a:rPr lang="en-US" dirty="0" err="1"/>
              <a:t>dari</a:t>
            </a:r>
            <a:r>
              <a:rPr lang="en-US" dirty="0"/>
              <a:t> data sample </a:t>
            </a:r>
            <a:r>
              <a:rPr lang="en-US" dirty="0" err="1"/>
              <a:t>simpangan</a:t>
            </a:r>
            <a:r>
              <a:rPr lang="en-US" dirty="0"/>
              <a:t> </a:t>
            </a:r>
            <a:r>
              <a:rPr lang="en-US" dirty="0" err="1"/>
              <a:t>baku</a:t>
            </a:r>
            <a:r>
              <a:rPr lang="en-US" dirty="0"/>
              <a:t> </a:t>
            </a:r>
            <a:r>
              <a:rPr lang="en-US" dirty="0" err="1"/>
              <a:t>menjadi</a:t>
            </a:r>
            <a:r>
              <a:rPr lang="en-US" dirty="0"/>
              <a:t> </a:t>
            </a:r>
            <a:r>
              <a:rPr lang="en-US" dirty="0" err="1"/>
              <a:t>nilai</a:t>
            </a:r>
            <a:r>
              <a:rPr lang="en-US" dirty="0"/>
              <a:t> + </a:t>
            </a:r>
            <a:r>
              <a:rPr lang="en-US" dirty="0" err="1"/>
              <a:t>atau</a:t>
            </a:r>
            <a:r>
              <a:rPr lang="en-US" dirty="0"/>
              <a:t> - </a:t>
            </a:r>
            <a:r>
              <a:rPr lang="en-US" dirty="0" err="1"/>
              <a:t>dari</a:t>
            </a:r>
            <a:r>
              <a:rPr lang="en-US" dirty="0"/>
              <a:t> rata-rata </a:t>
            </a:r>
            <a:r>
              <a:rPr lang="en-US" dirty="0" err="1"/>
              <a:t>merupakan</a:t>
            </a:r>
            <a:r>
              <a:rPr lang="en-US" dirty="0"/>
              <a:t> </a:t>
            </a:r>
            <a:r>
              <a:rPr lang="en-US" dirty="0" err="1"/>
              <a:t>nilai</a:t>
            </a:r>
            <a:r>
              <a:rPr lang="en-US" dirty="0"/>
              <a:t> </a:t>
            </a:r>
            <a:r>
              <a:rPr lang="en-US" dirty="0" err="1"/>
              <a:t>standar</a:t>
            </a:r>
            <a:r>
              <a:rPr lang="en-US" dirty="0"/>
              <a:t> </a:t>
            </a:r>
            <a:r>
              <a:rPr lang="en-US" dirty="0" err="1"/>
              <a:t>dari</a:t>
            </a:r>
            <a:r>
              <a:rPr lang="en-US" dirty="0"/>
              <a:t> data IQR </a:t>
            </a:r>
            <a:r>
              <a:rPr lang="en-US" dirty="0" err="1"/>
              <a:t>dapat</a:t>
            </a:r>
            <a:r>
              <a:rPr lang="en-US" dirty="0"/>
              <a:t> </a:t>
            </a:r>
            <a:r>
              <a:rPr lang="en-US" dirty="0" err="1"/>
              <a:t>digunakan</a:t>
            </a:r>
            <a:r>
              <a:rPr lang="en-US" dirty="0"/>
              <a:t> </a:t>
            </a:r>
            <a:r>
              <a:rPr lang="en-US" dirty="0" err="1"/>
              <a:t>untuk</a:t>
            </a:r>
            <a:r>
              <a:rPr lang="en-US" dirty="0"/>
              <a:t> </a:t>
            </a:r>
            <a:r>
              <a:rPr lang="en-US" dirty="0" err="1"/>
              <a:t>mencari</a:t>
            </a:r>
            <a:r>
              <a:rPr lang="en-US" dirty="0"/>
              <a:t> Outlier data</a:t>
            </a:r>
            <a:endParaRPr dirty="0"/>
          </a:p>
        </p:txBody>
      </p:sp>
      <p:sp>
        <p:nvSpPr>
          <p:cNvPr id="117" name="Google Shape;117;g128dc3d7927_0_19"/>
          <p:cNvSpPr txBox="1"/>
          <p:nvPr/>
        </p:nvSpPr>
        <p:spPr>
          <a:xfrm>
            <a:off x="142900" y="5811300"/>
            <a:ext cx="11604300" cy="1046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dirty="0"/>
              <a:t>Karena </a:t>
            </a:r>
            <a:r>
              <a:rPr lang="en-US" dirty="0" err="1"/>
              <a:t>nilai</a:t>
            </a:r>
            <a:r>
              <a:rPr lang="en-US" dirty="0"/>
              <a:t> </a:t>
            </a:r>
            <a:r>
              <a:rPr lang="en-US" dirty="0" err="1"/>
              <a:t>dari</a:t>
            </a:r>
            <a:r>
              <a:rPr lang="en-US" dirty="0"/>
              <a:t> data sample (median &gt; mean &gt; modus) </a:t>
            </a:r>
            <a:r>
              <a:rPr lang="en-US" dirty="0" err="1"/>
              <a:t>maka</a:t>
            </a:r>
            <a:r>
              <a:rPr lang="en-US" dirty="0"/>
              <a:t> </a:t>
            </a:r>
            <a:r>
              <a:rPr lang="en-US" dirty="0" err="1"/>
              <a:t>menunjukkan</a:t>
            </a:r>
            <a:r>
              <a:rPr lang="en-US" dirty="0"/>
              <a:t> condition </a:t>
            </a:r>
            <a:r>
              <a:rPr lang="en-US" dirty="0" err="1"/>
              <a:t>memiliki</a:t>
            </a:r>
            <a:r>
              <a:rPr lang="en-US" dirty="0"/>
              <a:t> </a:t>
            </a:r>
            <a:r>
              <a:rPr lang="en-US" dirty="0" err="1"/>
              <a:t>tipe</a:t>
            </a:r>
            <a:r>
              <a:rPr lang="en-US" dirty="0"/>
              <a:t> </a:t>
            </a:r>
            <a:r>
              <a:rPr lang="en-US" dirty="0" err="1"/>
              <a:t>distribusi</a:t>
            </a:r>
            <a:r>
              <a:rPr lang="en-US" dirty="0"/>
              <a:t> </a:t>
            </a:r>
            <a:r>
              <a:rPr lang="en-US" dirty="0" err="1"/>
              <a:t>Negativ</a:t>
            </a:r>
            <a:r>
              <a:rPr lang="en-US" dirty="0"/>
              <a:t> </a:t>
            </a:r>
            <a:r>
              <a:rPr lang="en-US" dirty="0" err="1"/>
              <a:t>skrewed</a:t>
            </a:r>
            <a:r>
              <a:rPr lang="en-US" dirty="0"/>
              <a:t> (</a:t>
            </a:r>
            <a:r>
              <a:rPr lang="en-US" dirty="0" err="1"/>
              <a:t>datanya</a:t>
            </a:r>
            <a:r>
              <a:rPr lang="en-US" dirty="0"/>
              <a:t> </a:t>
            </a:r>
            <a:r>
              <a:rPr lang="en-US" dirty="0" err="1"/>
              <a:t>memenceng</a:t>
            </a:r>
            <a:r>
              <a:rPr lang="en-US" dirty="0"/>
              <a:t> ke </a:t>
            </a:r>
            <a:r>
              <a:rPr lang="en-US" dirty="0" err="1"/>
              <a:t>kiri</a:t>
            </a:r>
            <a:r>
              <a:rPr lang="en-US" dirty="0"/>
              <a:t>) </a:t>
            </a:r>
            <a:r>
              <a:rPr lang="en-US" dirty="0" err="1"/>
              <a:t>tetapi</a:t>
            </a:r>
            <a:r>
              <a:rPr lang="en-US" dirty="0"/>
              <a:t> </a:t>
            </a:r>
            <a:r>
              <a:rPr lang="en-US" dirty="0" err="1"/>
              <a:t>karena</a:t>
            </a:r>
            <a:r>
              <a:rPr lang="en-US" dirty="0"/>
              <a:t> </a:t>
            </a:r>
            <a:r>
              <a:rPr lang="en-US" dirty="0" err="1"/>
              <a:t>nilai</a:t>
            </a:r>
            <a:r>
              <a:rPr lang="en-US" dirty="0"/>
              <a:t> </a:t>
            </a:r>
            <a:r>
              <a:rPr lang="en-US" dirty="0" err="1"/>
              <a:t>dari</a:t>
            </a:r>
            <a:r>
              <a:rPr lang="en-US" dirty="0"/>
              <a:t> median lebih </a:t>
            </a:r>
            <a:r>
              <a:rPr lang="en-US" dirty="0" err="1"/>
              <a:t>besar</a:t>
            </a:r>
            <a:r>
              <a:rPr lang="en-US" dirty="0"/>
              <a:t> </a:t>
            </a:r>
            <a:r>
              <a:rPr lang="en-US" dirty="0" err="1"/>
              <a:t>sedikit</a:t>
            </a:r>
            <a:r>
              <a:rPr lang="en-US" dirty="0"/>
              <a:t> </a:t>
            </a:r>
            <a:r>
              <a:rPr lang="en-US" dirty="0" err="1"/>
              <a:t>dari</a:t>
            </a:r>
            <a:r>
              <a:rPr lang="en-US" dirty="0"/>
              <a:t> mean, </a:t>
            </a:r>
            <a:r>
              <a:rPr lang="en-US" dirty="0" err="1"/>
              <a:t>grafik</a:t>
            </a:r>
            <a:r>
              <a:rPr lang="en-US" dirty="0"/>
              <a:t> yang </a:t>
            </a:r>
            <a:r>
              <a:rPr lang="en-US" dirty="0" err="1"/>
              <a:t>dihasilkan</a:t>
            </a:r>
            <a:r>
              <a:rPr lang="en-US" dirty="0"/>
              <a:t> </a:t>
            </a:r>
            <a:r>
              <a:rPr lang="en-US" dirty="0" err="1"/>
              <a:t>cukup</a:t>
            </a:r>
            <a:r>
              <a:rPr lang="en-US" dirty="0"/>
              <a:t> </a:t>
            </a:r>
            <a:r>
              <a:rPr lang="en-US" dirty="0" err="1"/>
              <a:t>sulit</a:t>
            </a:r>
            <a:r>
              <a:rPr lang="en-US" dirty="0"/>
              <a:t> </a:t>
            </a:r>
            <a:r>
              <a:rPr lang="en-US" dirty="0" err="1"/>
              <a:t>untuk</a:t>
            </a:r>
            <a:r>
              <a:rPr lang="en-US" dirty="0"/>
              <a:t> </a:t>
            </a:r>
            <a:r>
              <a:rPr lang="en-US" dirty="0" err="1"/>
              <a:t>dianalisis</a:t>
            </a:r>
            <a:r>
              <a:rPr lang="en-US" dirty="0"/>
              <a:t>, </a:t>
            </a:r>
            <a:r>
              <a:rPr lang="en-US" dirty="0" err="1"/>
              <a:t>maka</a:t>
            </a:r>
            <a:r>
              <a:rPr lang="en-US" dirty="0"/>
              <a:t> </a:t>
            </a:r>
            <a:r>
              <a:rPr lang="en-US" dirty="0" err="1"/>
              <a:t>diperlukan</a:t>
            </a:r>
            <a:r>
              <a:rPr lang="en-US" dirty="0"/>
              <a:t> proses pre-processing data agar data </a:t>
            </a:r>
            <a:r>
              <a:rPr lang="en-US" dirty="0" err="1"/>
              <a:t>dapat</a:t>
            </a:r>
            <a:r>
              <a:rPr lang="en-US" dirty="0"/>
              <a:t> lebih </a:t>
            </a:r>
            <a:r>
              <a:rPr lang="en-US" dirty="0" err="1"/>
              <a:t>mudah</a:t>
            </a:r>
            <a:r>
              <a:rPr lang="en-US" dirty="0"/>
              <a:t> </a:t>
            </a:r>
            <a:r>
              <a:rPr lang="en-US" dirty="0" err="1"/>
              <a:t>untuk</a:t>
            </a:r>
            <a:r>
              <a:rPr lang="en-US" dirty="0"/>
              <a:t> </a:t>
            </a:r>
            <a:r>
              <a:rPr lang="en-US" dirty="0" err="1"/>
              <a:t>dianalisis</a:t>
            </a:r>
            <a:r>
              <a:rPr lang="en-US" dirty="0"/>
              <a:t>. dan </a:t>
            </a:r>
            <a:r>
              <a:rPr lang="en-US" dirty="0" err="1"/>
              <a:t>dapat</a:t>
            </a:r>
            <a:r>
              <a:rPr lang="en-US" dirty="0"/>
              <a:t> </a:t>
            </a:r>
            <a:r>
              <a:rPr lang="en-US" dirty="0" err="1"/>
              <a:t>dilihat</a:t>
            </a:r>
            <a:r>
              <a:rPr lang="en-US" dirty="0"/>
              <a:t> pada boxplot data sample </a:t>
            </a:r>
            <a:r>
              <a:rPr lang="en-US" dirty="0" err="1"/>
              <a:t>tidak</a:t>
            </a:r>
            <a:r>
              <a:rPr lang="en-US" dirty="0"/>
              <a:t> </a:t>
            </a:r>
            <a:r>
              <a:rPr lang="en-US" dirty="0" err="1"/>
              <a:t>terdapat</a:t>
            </a:r>
            <a:r>
              <a:rPr lang="en-US" dirty="0"/>
              <a:t> Outlier</a:t>
            </a:r>
            <a:endParaRPr dirty="0"/>
          </a:p>
        </p:txBody>
      </p:sp>
      <p:pic>
        <p:nvPicPr>
          <p:cNvPr id="118" name="Google Shape;118;g128dc3d7927_0_19"/>
          <p:cNvPicPr preferRelativeResize="0"/>
          <p:nvPr/>
        </p:nvPicPr>
        <p:blipFill>
          <a:blip r:embed="rId3">
            <a:alphaModFix/>
          </a:blip>
          <a:stretch>
            <a:fillRect/>
          </a:stretch>
        </p:blipFill>
        <p:spPr>
          <a:xfrm>
            <a:off x="385950" y="91075"/>
            <a:ext cx="5906156" cy="42303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128dc3d7927_0_36"/>
          <p:cNvSpPr txBox="1"/>
          <p:nvPr/>
        </p:nvSpPr>
        <p:spPr>
          <a:xfrm>
            <a:off x="313900" y="234325"/>
            <a:ext cx="54789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eriod" startAt="2"/>
            </a:pPr>
            <a:r>
              <a:rPr lang="en-US"/>
              <a:t>Categoric</a:t>
            </a:r>
            <a:endParaRPr/>
          </a:p>
        </p:txBody>
      </p:sp>
      <p:pic>
        <p:nvPicPr>
          <p:cNvPr id="125" name="Google Shape;125;g128dc3d7927_0_36"/>
          <p:cNvPicPr preferRelativeResize="0"/>
          <p:nvPr/>
        </p:nvPicPr>
        <p:blipFill>
          <a:blip r:embed="rId3">
            <a:alphaModFix/>
          </a:blip>
          <a:stretch>
            <a:fillRect/>
          </a:stretch>
        </p:blipFill>
        <p:spPr>
          <a:xfrm>
            <a:off x="437775" y="634525"/>
            <a:ext cx="6115850" cy="1143225"/>
          </a:xfrm>
          <a:prstGeom prst="rect">
            <a:avLst/>
          </a:prstGeom>
          <a:noFill/>
          <a:ln>
            <a:noFill/>
          </a:ln>
        </p:spPr>
      </p:pic>
      <p:sp>
        <p:nvSpPr>
          <p:cNvPr id="126" name="Google Shape;126;g128dc3d7927_0_36"/>
          <p:cNvSpPr txBox="1"/>
          <p:nvPr/>
        </p:nvSpPr>
        <p:spPr>
          <a:xfrm>
            <a:off x="352175" y="2106525"/>
            <a:ext cx="10533000" cy="4002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65000"/>
              </a:lnSpc>
              <a:spcBef>
                <a:spcPts val="0"/>
              </a:spcBef>
              <a:spcAft>
                <a:spcPts val="0"/>
              </a:spcAft>
              <a:buClr>
                <a:schemeClr val="dk1"/>
              </a:buClr>
              <a:buSzPts val="2000"/>
              <a:buFont typeface="Dosis"/>
              <a:buChar char="●"/>
            </a:pPr>
            <a:r>
              <a:rPr lang="en-US" sz="2000" b="0" i="0" u="none" strike="noStrike" cap="none">
                <a:solidFill>
                  <a:schemeClr val="dk1"/>
                </a:solidFill>
                <a:latin typeface="Dosis"/>
                <a:ea typeface="Dosis"/>
                <a:cs typeface="Dosis"/>
                <a:sym typeface="Dosis"/>
              </a:rPr>
              <a:t>Visualisasi</a:t>
            </a:r>
            <a:endParaRPr sz="2000" b="0" i="0" u="none" strike="noStrike" cap="none">
              <a:solidFill>
                <a:schemeClr val="dk1"/>
              </a:solidFill>
              <a:latin typeface="Dosis"/>
              <a:ea typeface="Dosis"/>
              <a:cs typeface="Dosis"/>
              <a:sym typeface="Dosis"/>
            </a:endParaRPr>
          </a:p>
        </p:txBody>
      </p:sp>
      <p:pic>
        <p:nvPicPr>
          <p:cNvPr id="127" name="Google Shape;127;g128dc3d7927_0_36"/>
          <p:cNvPicPr preferRelativeResize="0"/>
          <p:nvPr/>
        </p:nvPicPr>
        <p:blipFill>
          <a:blip r:embed="rId4">
            <a:alphaModFix/>
          </a:blip>
          <a:stretch>
            <a:fillRect/>
          </a:stretch>
        </p:blipFill>
        <p:spPr>
          <a:xfrm>
            <a:off x="142875" y="2687650"/>
            <a:ext cx="6334651" cy="4131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g128dc3d7927_0_44"/>
          <p:cNvPicPr preferRelativeResize="0"/>
          <p:nvPr/>
        </p:nvPicPr>
        <p:blipFill>
          <a:blip r:embed="rId3">
            <a:alphaModFix/>
          </a:blip>
          <a:stretch>
            <a:fillRect/>
          </a:stretch>
        </p:blipFill>
        <p:spPr>
          <a:xfrm>
            <a:off x="152400" y="152400"/>
            <a:ext cx="7057526" cy="4663124"/>
          </a:xfrm>
          <a:prstGeom prst="rect">
            <a:avLst/>
          </a:prstGeom>
          <a:noFill/>
          <a:ln>
            <a:noFill/>
          </a:ln>
        </p:spPr>
      </p:pic>
      <p:pic>
        <p:nvPicPr>
          <p:cNvPr id="134" name="Google Shape;134;g128dc3d7927_0_44"/>
          <p:cNvPicPr preferRelativeResize="0"/>
          <p:nvPr/>
        </p:nvPicPr>
        <p:blipFill>
          <a:blip r:embed="rId4">
            <a:alphaModFix/>
          </a:blip>
          <a:stretch>
            <a:fillRect/>
          </a:stretch>
        </p:blipFill>
        <p:spPr>
          <a:xfrm>
            <a:off x="7362326" y="323625"/>
            <a:ext cx="4677274" cy="2470021"/>
          </a:xfrm>
          <a:prstGeom prst="rect">
            <a:avLst/>
          </a:prstGeom>
          <a:noFill/>
          <a:ln>
            <a:noFill/>
          </a:ln>
        </p:spPr>
      </p:pic>
      <p:pic>
        <p:nvPicPr>
          <p:cNvPr id="135" name="Google Shape;135;g128dc3d7927_0_44"/>
          <p:cNvPicPr preferRelativeResize="0"/>
          <p:nvPr/>
        </p:nvPicPr>
        <p:blipFill>
          <a:blip r:embed="rId5">
            <a:alphaModFix/>
          </a:blip>
          <a:stretch>
            <a:fillRect/>
          </a:stretch>
        </p:blipFill>
        <p:spPr>
          <a:xfrm>
            <a:off x="7362326" y="2927021"/>
            <a:ext cx="4677274" cy="2653453"/>
          </a:xfrm>
          <a:prstGeom prst="rect">
            <a:avLst/>
          </a:prstGeom>
          <a:noFill/>
          <a:ln>
            <a:noFill/>
          </a:ln>
        </p:spPr>
      </p:pic>
      <p:sp>
        <p:nvSpPr>
          <p:cNvPr id="136" name="Google Shape;136;g128dc3d7927_0_44"/>
          <p:cNvSpPr txBox="1"/>
          <p:nvPr/>
        </p:nvSpPr>
        <p:spPr>
          <a:xfrm>
            <a:off x="323400" y="4889050"/>
            <a:ext cx="6934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Untuk Variabel Jenis Categorical Analisisnya lebih ke hubungan Variabel tersebut dengan variabel lainnya</a:t>
            </a:r>
            <a:endParaRPr/>
          </a:p>
        </p:txBody>
      </p:sp>
      <p:sp>
        <p:nvSpPr>
          <p:cNvPr id="137" name="Google Shape;137;g128dc3d7927_0_44"/>
          <p:cNvSpPr txBox="1"/>
          <p:nvPr/>
        </p:nvSpPr>
        <p:spPr>
          <a:xfrm>
            <a:off x="323400" y="5773675"/>
            <a:ext cx="10890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Bisa </a:t>
            </a:r>
            <a:r>
              <a:rPr lang="en-US" dirty="0" err="1"/>
              <a:t>mencari</a:t>
            </a:r>
            <a:r>
              <a:rPr lang="en-US" dirty="0"/>
              <a:t> </a:t>
            </a:r>
            <a:r>
              <a:rPr lang="en-US" dirty="0" err="1"/>
              <a:t>nilai</a:t>
            </a:r>
            <a:r>
              <a:rPr lang="en-US" dirty="0"/>
              <a:t> </a:t>
            </a:r>
            <a:r>
              <a:rPr lang="en-US" dirty="0" err="1"/>
              <a:t>ukuran</a:t>
            </a:r>
            <a:r>
              <a:rPr lang="en-US" dirty="0"/>
              <a:t> </a:t>
            </a:r>
            <a:r>
              <a:rPr lang="en-US" dirty="0" err="1"/>
              <a:t>pemusatan</a:t>
            </a:r>
            <a:r>
              <a:rPr lang="en-US" dirty="0"/>
              <a:t> dan </a:t>
            </a:r>
            <a:r>
              <a:rPr lang="en-US" dirty="0" err="1"/>
              <a:t>penyebaran</a:t>
            </a:r>
            <a:r>
              <a:rPr lang="en-US" dirty="0"/>
              <a:t> </a:t>
            </a:r>
            <a:r>
              <a:rPr lang="en-US" dirty="0" err="1"/>
              <a:t>untuk</a:t>
            </a:r>
            <a:r>
              <a:rPr lang="en-US" dirty="0"/>
              <a:t> </a:t>
            </a:r>
            <a:r>
              <a:rPr lang="en-US" dirty="0" err="1"/>
              <a:t>setiap</a:t>
            </a:r>
            <a:r>
              <a:rPr lang="en-US" dirty="0"/>
              <a:t> </a:t>
            </a:r>
            <a:r>
              <a:rPr lang="en-US" dirty="0" err="1"/>
              <a:t>kondisi</a:t>
            </a:r>
            <a:r>
              <a:rPr lang="en-US" dirty="0"/>
              <a:t> pada categorical, </a:t>
            </a:r>
            <a:r>
              <a:rPr lang="en-US" dirty="0" err="1"/>
              <a:t>atau</a:t>
            </a:r>
            <a:r>
              <a:rPr lang="en-US" dirty="0"/>
              <a:t> </a:t>
            </a:r>
            <a:r>
              <a:rPr lang="en-US" dirty="0" err="1"/>
              <a:t>mencari</a:t>
            </a:r>
            <a:r>
              <a:rPr lang="en-US" dirty="0"/>
              <a:t> </a:t>
            </a:r>
            <a:r>
              <a:rPr lang="en-US" dirty="0" err="1"/>
              <a:t>hubungan</a:t>
            </a:r>
            <a:r>
              <a:rPr lang="en-US" dirty="0"/>
              <a:t> </a:t>
            </a:r>
            <a:r>
              <a:rPr lang="en-US" dirty="0" err="1"/>
              <a:t>antara</a:t>
            </a:r>
            <a:r>
              <a:rPr lang="en-US" dirty="0"/>
              <a:t> </a:t>
            </a:r>
            <a:r>
              <a:rPr lang="en-US" dirty="0" err="1"/>
              <a:t>satu</a:t>
            </a:r>
            <a:r>
              <a:rPr lang="en-US" dirty="0"/>
              <a:t> </a:t>
            </a:r>
            <a:r>
              <a:rPr lang="en-US" dirty="0" err="1"/>
              <a:t>variabel</a:t>
            </a:r>
            <a:r>
              <a:rPr lang="en-US" dirty="0"/>
              <a:t> </a:t>
            </a:r>
            <a:r>
              <a:rPr lang="en-US" dirty="0" err="1"/>
              <a:t>dengan</a:t>
            </a:r>
            <a:r>
              <a:rPr lang="en-US" dirty="0"/>
              <a:t> yang </a:t>
            </a:r>
            <a:r>
              <a:rPr lang="en-US" dirty="0" err="1"/>
              <a:t>lainnya</a:t>
            </a:r>
            <a:r>
              <a:rPr lang="en-US" dirty="0"/>
              <a:t> </a:t>
            </a:r>
            <a:r>
              <a:rPr lang="en-US" dirty="0" err="1"/>
              <a:t>tetapi</a:t>
            </a:r>
            <a:r>
              <a:rPr lang="en-US" dirty="0"/>
              <a:t> ini masuk pada </a:t>
            </a:r>
            <a:r>
              <a:rPr lang="en-US" dirty="0" err="1"/>
              <a:t>analisis</a:t>
            </a:r>
            <a:r>
              <a:rPr lang="en-US" dirty="0"/>
              <a:t> multivariate</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1"/>
          <p:cNvSpPr txBox="1"/>
          <p:nvPr/>
        </p:nvSpPr>
        <p:spPr>
          <a:xfrm>
            <a:off x="1041720" y="696642"/>
            <a:ext cx="7352472" cy="599483"/>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3200" b="1" i="0" u="none" strike="noStrike" cap="none">
                <a:solidFill>
                  <a:srgbClr val="0198A3"/>
                </a:solidFill>
                <a:latin typeface="Montserrat"/>
                <a:ea typeface="Montserrat"/>
                <a:cs typeface="Montserrat"/>
                <a:sym typeface="Montserrat"/>
              </a:rPr>
              <a:t>Multivariate Analysis</a:t>
            </a:r>
            <a:endParaRPr sz="3200" b="1" i="0" u="none" strike="noStrike" cap="none">
              <a:solidFill>
                <a:srgbClr val="0198A3"/>
              </a:solidFill>
              <a:latin typeface="Montserrat"/>
              <a:ea typeface="Montserrat"/>
              <a:cs typeface="Montserrat"/>
              <a:sym typeface="Montserrat"/>
            </a:endParaRPr>
          </a:p>
        </p:txBody>
      </p:sp>
      <p:sp>
        <p:nvSpPr>
          <p:cNvPr id="143" name="Google Shape;143;p11"/>
          <p:cNvSpPr txBox="1"/>
          <p:nvPr/>
        </p:nvSpPr>
        <p:spPr>
          <a:xfrm>
            <a:off x="829500" y="1296125"/>
            <a:ext cx="10533000" cy="26859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65000"/>
              </a:lnSpc>
              <a:spcBef>
                <a:spcPts val="0"/>
              </a:spcBef>
              <a:spcAft>
                <a:spcPts val="0"/>
              </a:spcAft>
              <a:buClr>
                <a:srgbClr val="000000"/>
              </a:buClr>
              <a:buSzPts val="2000"/>
              <a:buFont typeface="Arial"/>
              <a:buChar char="•"/>
            </a:pPr>
            <a:r>
              <a:rPr lang="en-US" sz="2000" b="0" i="0" u="none" strike="noStrike" cap="none">
                <a:solidFill>
                  <a:schemeClr val="dk1"/>
                </a:solidFill>
                <a:latin typeface="Dosis"/>
                <a:ea typeface="Dosis"/>
                <a:cs typeface="Dosis"/>
                <a:sym typeface="Dosis"/>
              </a:rPr>
              <a:t>Apa yang sudah dilakukan</a:t>
            </a:r>
            <a:endParaRPr sz="2000" b="0" i="0" u="none" strike="noStrike" cap="none">
              <a:solidFill>
                <a:schemeClr val="dk1"/>
              </a:solidFill>
              <a:latin typeface="Dosis"/>
              <a:ea typeface="Dosis"/>
              <a:cs typeface="Dosis"/>
              <a:sym typeface="Dosis"/>
            </a:endParaRPr>
          </a:p>
          <a:p>
            <a:pPr marL="457200" marR="0" lvl="0" indent="0" algn="l" rtl="0">
              <a:lnSpc>
                <a:spcPct val="165000"/>
              </a:lnSpc>
              <a:spcBef>
                <a:spcPts val="0"/>
              </a:spcBef>
              <a:spcAft>
                <a:spcPts val="0"/>
              </a:spcAft>
              <a:buNone/>
            </a:pPr>
            <a:r>
              <a:rPr lang="en-US">
                <a:solidFill>
                  <a:schemeClr val="dk1"/>
                </a:solidFill>
              </a:rPr>
              <a:t>Mutivariate analysis adalah analisis yang bertujuan untuk mengetahui hubungan atau pengaruh beberapa variabel independen terhadap variabel dependen. selain itu analisis multivariat juga bisa digunakan untuk mengetahui variabel independen yang memiliki pengaruh paling dominan terhadap variabel dependen.</a:t>
            </a:r>
            <a:endParaRPr>
              <a:solidFill>
                <a:schemeClr val="dk1"/>
              </a:solidFill>
            </a:endParaRPr>
          </a:p>
          <a:p>
            <a:pPr marL="0" marR="0" lvl="0" indent="0" algn="l" rtl="0">
              <a:lnSpc>
                <a:spcPct val="165000"/>
              </a:lnSpc>
              <a:spcBef>
                <a:spcPts val="0"/>
              </a:spcBef>
              <a:spcAft>
                <a:spcPts val="0"/>
              </a:spcAft>
              <a:buNone/>
            </a:pPr>
            <a:endParaRPr>
              <a:solidFill>
                <a:schemeClr val="dk1"/>
              </a:solidFill>
            </a:endParaRPr>
          </a:p>
          <a:p>
            <a:pPr marL="0" marR="0" lvl="0" indent="0" algn="l" rtl="0">
              <a:lnSpc>
                <a:spcPct val="165000"/>
              </a:lnSpc>
              <a:spcBef>
                <a:spcPts val="0"/>
              </a:spcBef>
              <a:spcAft>
                <a:spcPts val="0"/>
              </a:spcAft>
              <a:buNone/>
            </a:pPr>
            <a:r>
              <a:rPr lang="en-US">
                <a:solidFill>
                  <a:schemeClr val="dk1"/>
                </a:solidFill>
              </a:rPr>
              <a:t>	</a:t>
            </a:r>
            <a:endParaRPr>
              <a:solidFill>
                <a:schemeClr val="dk1"/>
              </a:solidFill>
            </a:endParaRPr>
          </a:p>
          <a:p>
            <a:pPr marL="342900" marR="0" lvl="0" indent="-342900" algn="l" rtl="0">
              <a:lnSpc>
                <a:spcPct val="165000"/>
              </a:lnSpc>
              <a:spcBef>
                <a:spcPts val="0"/>
              </a:spcBef>
              <a:spcAft>
                <a:spcPts val="0"/>
              </a:spcAft>
              <a:buClr>
                <a:srgbClr val="000000"/>
              </a:buClr>
              <a:buSzPts val="2000"/>
              <a:buFont typeface="Arial"/>
              <a:buChar char="•"/>
            </a:pPr>
            <a:endParaRPr sz="2000" b="0" i="0" u="none" strike="noStrike" cap="none">
              <a:solidFill>
                <a:schemeClr val="dk1"/>
              </a:solidFill>
              <a:latin typeface="Dosis"/>
              <a:ea typeface="Dosis"/>
              <a:cs typeface="Dosis"/>
              <a:sym typeface="Dosis"/>
            </a:endParaRPr>
          </a:p>
        </p:txBody>
      </p:sp>
      <p:pic>
        <p:nvPicPr>
          <p:cNvPr id="144" name="Google Shape;144;p11"/>
          <p:cNvPicPr preferRelativeResize="0"/>
          <p:nvPr/>
        </p:nvPicPr>
        <p:blipFill>
          <a:blip r:embed="rId3">
            <a:alphaModFix/>
          </a:blip>
          <a:stretch>
            <a:fillRect/>
          </a:stretch>
        </p:blipFill>
        <p:spPr>
          <a:xfrm>
            <a:off x="1273600" y="2904450"/>
            <a:ext cx="4581074" cy="2454275"/>
          </a:xfrm>
          <a:prstGeom prst="rect">
            <a:avLst/>
          </a:prstGeom>
          <a:noFill/>
          <a:ln>
            <a:noFill/>
          </a:ln>
        </p:spPr>
      </p:pic>
      <p:pic>
        <p:nvPicPr>
          <p:cNvPr id="145" name="Google Shape;145;p11"/>
          <p:cNvPicPr preferRelativeResize="0"/>
          <p:nvPr/>
        </p:nvPicPr>
        <p:blipFill>
          <a:blip r:embed="rId4">
            <a:alphaModFix/>
          </a:blip>
          <a:stretch>
            <a:fillRect/>
          </a:stretch>
        </p:blipFill>
        <p:spPr>
          <a:xfrm>
            <a:off x="5988369" y="2858375"/>
            <a:ext cx="6032532" cy="2454273"/>
          </a:xfrm>
          <a:prstGeom prst="rect">
            <a:avLst/>
          </a:prstGeom>
          <a:noFill/>
          <a:ln>
            <a:noFill/>
          </a:ln>
        </p:spPr>
      </p:pic>
      <p:sp>
        <p:nvSpPr>
          <p:cNvPr id="146" name="Google Shape;146;p11"/>
          <p:cNvSpPr txBox="1"/>
          <p:nvPr/>
        </p:nvSpPr>
        <p:spPr>
          <a:xfrm>
            <a:off x="1326750" y="5606000"/>
            <a:ext cx="4527900" cy="12930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US" sz="1200"/>
              <a:t>ada yang menarik disini karena justru kondisi mobil yang terbilang rendah dapat terjual paling banyak yaitu di angka kondisi 1.9</a:t>
            </a:r>
            <a:endParaRPr sz="1200"/>
          </a:p>
          <a:p>
            <a:pPr marL="457200" lvl="0" indent="-304800" algn="l" rtl="0">
              <a:spcBef>
                <a:spcPts val="0"/>
              </a:spcBef>
              <a:spcAft>
                <a:spcPts val="0"/>
              </a:spcAft>
              <a:buSzPts val="1200"/>
              <a:buChar char="●"/>
            </a:pPr>
            <a:r>
              <a:rPr lang="en-US" sz="1200"/>
              <a:t>harga terjual tertingginya pun cukup menarik karena angka kondisinya hanya di 4.3 bukan 5.0</a:t>
            </a:r>
            <a:endParaRPr sz="1200"/>
          </a:p>
          <a:p>
            <a:pPr marL="457200" lvl="0" indent="0" algn="l" rtl="0">
              <a:spcBef>
                <a:spcPts val="0"/>
              </a:spcBef>
              <a:spcAft>
                <a:spcPts val="0"/>
              </a:spcAft>
              <a:buNone/>
            </a:pPr>
            <a:endParaRPr sz="1200"/>
          </a:p>
        </p:txBody>
      </p:sp>
      <p:sp>
        <p:nvSpPr>
          <p:cNvPr id="147" name="Google Shape;147;p11"/>
          <p:cNvSpPr txBox="1"/>
          <p:nvPr/>
        </p:nvSpPr>
        <p:spPr>
          <a:xfrm>
            <a:off x="6278725" y="5567175"/>
            <a:ext cx="31020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US"/>
              <a:t>Ternyata mobil yang paling banyak yaitu mobil automatic</a:t>
            </a:r>
            <a:endParaRPr/>
          </a:p>
          <a:p>
            <a:pPr marL="457200" lvl="0" indent="-317500" algn="l" rtl="0">
              <a:spcBef>
                <a:spcPts val="0"/>
              </a:spcBef>
              <a:spcAft>
                <a:spcPts val="0"/>
              </a:spcAft>
              <a:buSzPts val="1400"/>
              <a:buChar char="●"/>
            </a:pPr>
            <a:r>
              <a:rPr lang="en-US"/>
              <a:t>Harga jual mobil automatic juga yang paling tinggi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5" name="Google Shape;155;g12ada22f358_0_0"/>
          <p:cNvPicPr preferRelativeResize="0"/>
          <p:nvPr/>
        </p:nvPicPr>
        <p:blipFill>
          <a:blip r:embed="rId3">
            <a:alphaModFix/>
          </a:blip>
          <a:stretch>
            <a:fillRect/>
          </a:stretch>
        </p:blipFill>
        <p:spPr>
          <a:xfrm>
            <a:off x="5774175" y="800300"/>
            <a:ext cx="6147943" cy="2862225"/>
          </a:xfrm>
          <a:prstGeom prst="rect">
            <a:avLst/>
          </a:prstGeom>
          <a:noFill/>
          <a:ln>
            <a:noFill/>
          </a:ln>
        </p:spPr>
      </p:pic>
      <p:sp>
        <p:nvSpPr>
          <p:cNvPr id="156" name="Google Shape;156;g12ada22f358_0_0"/>
          <p:cNvSpPr txBox="1"/>
          <p:nvPr/>
        </p:nvSpPr>
        <p:spPr>
          <a:xfrm>
            <a:off x="840900" y="3980250"/>
            <a:ext cx="47838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US"/>
              <a:t>warna mobil yang paling laku terjual warna hitam dan yang kedua putih</a:t>
            </a:r>
            <a:endParaRPr/>
          </a:p>
          <a:p>
            <a:pPr marL="457200" lvl="0" indent="-317500" algn="l" rtl="0">
              <a:spcBef>
                <a:spcPts val="0"/>
              </a:spcBef>
              <a:spcAft>
                <a:spcPts val="0"/>
              </a:spcAft>
              <a:buSzPts val="1400"/>
              <a:buChar char="●"/>
            </a:pPr>
            <a:r>
              <a:rPr lang="en-US"/>
              <a:t>ada yang menarik disini karena justru harga mobil yang paling mahal warna green dan yang kedua red</a:t>
            </a:r>
            <a:endParaRPr/>
          </a:p>
          <a:p>
            <a:pPr marL="457200" lvl="0" indent="0" algn="l" rtl="0">
              <a:spcBef>
                <a:spcPts val="0"/>
              </a:spcBef>
              <a:spcAft>
                <a:spcPts val="0"/>
              </a:spcAft>
              <a:buNone/>
            </a:pPr>
            <a:endParaRPr/>
          </a:p>
        </p:txBody>
      </p:sp>
      <p:pic>
        <p:nvPicPr>
          <p:cNvPr id="157" name="Google Shape;157;g12ada22f358_0_0"/>
          <p:cNvPicPr preferRelativeResize="0"/>
          <p:nvPr/>
        </p:nvPicPr>
        <p:blipFill>
          <a:blip r:embed="rId4">
            <a:alphaModFix/>
          </a:blip>
          <a:stretch>
            <a:fillRect/>
          </a:stretch>
        </p:blipFill>
        <p:spPr>
          <a:xfrm>
            <a:off x="538175" y="857250"/>
            <a:ext cx="5236000" cy="2805275"/>
          </a:xfrm>
          <a:prstGeom prst="rect">
            <a:avLst/>
          </a:prstGeom>
          <a:noFill/>
          <a:ln>
            <a:noFill/>
          </a:ln>
        </p:spPr>
      </p:pic>
      <p:sp>
        <p:nvSpPr>
          <p:cNvPr id="158" name="Google Shape;158;g12ada22f358_0_0"/>
          <p:cNvSpPr txBox="1"/>
          <p:nvPr/>
        </p:nvSpPr>
        <p:spPr>
          <a:xfrm>
            <a:off x="5998525" y="3996000"/>
            <a:ext cx="47838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US"/>
              <a:t>tahun penjualan paling tinggi ada di taun 2012 disusul dengan 2013</a:t>
            </a:r>
            <a:endParaRPr/>
          </a:p>
          <a:p>
            <a:pPr marL="457200" lvl="0" indent="-317500" algn="l" rtl="0">
              <a:spcBef>
                <a:spcPts val="0"/>
              </a:spcBef>
              <a:spcAft>
                <a:spcPts val="0"/>
              </a:spcAft>
              <a:buSzPts val="1400"/>
              <a:buChar char="●"/>
            </a:pPr>
            <a:r>
              <a:rPr lang="en-US"/>
              <a:t>ada yang menarik karena justru harga penjualan tertinggi di tahun 2011</a:t>
            </a:r>
            <a:endParaRPr/>
          </a:p>
          <a:p>
            <a:pPr marL="45720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6" name="Google Shape;166;g12ada22f358_0_35"/>
          <p:cNvPicPr preferRelativeResize="0"/>
          <p:nvPr/>
        </p:nvPicPr>
        <p:blipFill>
          <a:blip r:embed="rId3">
            <a:alphaModFix/>
          </a:blip>
          <a:stretch>
            <a:fillRect/>
          </a:stretch>
        </p:blipFill>
        <p:spPr>
          <a:xfrm>
            <a:off x="509600" y="593375"/>
            <a:ext cx="5582125" cy="3293450"/>
          </a:xfrm>
          <a:prstGeom prst="rect">
            <a:avLst/>
          </a:prstGeom>
          <a:noFill/>
          <a:ln>
            <a:noFill/>
          </a:ln>
        </p:spPr>
      </p:pic>
      <p:sp>
        <p:nvSpPr>
          <p:cNvPr id="167" name="Google Shape;167;g12ada22f358_0_35"/>
          <p:cNvSpPr txBox="1"/>
          <p:nvPr/>
        </p:nvSpPr>
        <p:spPr>
          <a:xfrm>
            <a:off x="415600" y="4335300"/>
            <a:ext cx="56850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US"/>
              <a:t>disini terlihat bahwa jenis transmisi automatic dengan manual tidak berbeda jauh dari segi kualitas</a:t>
            </a:r>
            <a:endParaRPr/>
          </a:p>
        </p:txBody>
      </p:sp>
      <p:pic>
        <p:nvPicPr>
          <p:cNvPr id="168" name="Google Shape;168;g12ada22f358_0_35"/>
          <p:cNvPicPr preferRelativeResize="0"/>
          <p:nvPr/>
        </p:nvPicPr>
        <p:blipFill>
          <a:blip r:embed="rId4">
            <a:alphaModFix/>
          </a:blip>
          <a:stretch>
            <a:fillRect/>
          </a:stretch>
        </p:blipFill>
        <p:spPr>
          <a:xfrm>
            <a:off x="6091725" y="593375"/>
            <a:ext cx="5684975" cy="3069200"/>
          </a:xfrm>
          <a:prstGeom prst="rect">
            <a:avLst/>
          </a:prstGeom>
          <a:noFill/>
          <a:ln>
            <a:noFill/>
          </a:ln>
        </p:spPr>
      </p:pic>
      <p:sp>
        <p:nvSpPr>
          <p:cNvPr id="169" name="Google Shape;169;g12ada22f358_0_35"/>
          <p:cNvSpPr txBox="1"/>
          <p:nvPr/>
        </p:nvSpPr>
        <p:spPr>
          <a:xfrm>
            <a:off x="6252750" y="4338200"/>
            <a:ext cx="48771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US"/>
              <a:t>Disini juga terlihat bahwa transmisi automatic masih memiliki nilai mmr paling tinggi dibandingkan manuak, ini selaras dengan variablel sellingprice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7" name="Google Shape;177;g12ada22f358_0_46"/>
          <p:cNvPicPr preferRelativeResize="0"/>
          <p:nvPr/>
        </p:nvPicPr>
        <p:blipFill>
          <a:blip r:embed="rId3">
            <a:alphaModFix/>
          </a:blip>
          <a:stretch>
            <a:fillRect/>
          </a:stretch>
        </p:blipFill>
        <p:spPr>
          <a:xfrm>
            <a:off x="585800" y="767275"/>
            <a:ext cx="5711601" cy="3581400"/>
          </a:xfrm>
          <a:prstGeom prst="rect">
            <a:avLst/>
          </a:prstGeom>
          <a:noFill/>
          <a:ln>
            <a:noFill/>
          </a:ln>
        </p:spPr>
      </p:pic>
      <p:sp>
        <p:nvSpPr>
          <p:cNvPr id="178" name="Google Shape;178;g12ada22f358_0_46"/>
          <p:cNvSpPr txBox="1"/>
          <p:nvPr/>
        </p:nvSpPr>
        <p:spPr>
          <a:xfrm>
            <a:off x="840900" y="4634300"/>
            <a:ext cx="50640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US"/>
              <a:t>menarik disini karena justru nilai mmr paling tinggi ada di kondisi 4.6 sedangkan yang fix terjual di table selling price harga tertingginya di kondisi 4.3</a:t>
            </a:r>
            <a:endParaRPr/>
          </a:p>
        </p:txBody>
      </p:sp>
      <p:pic>
        <p:nvPicPr>
          <p:cNvPr id="179" name="Google Shape;179;g12ada22f358_0_46"/>
          <p:cNvPicPr preferRelativeResize="0"/>
          <p:nvPr/>
        </p:nvPicPr>
        <p:blipFill>
          <a:blip r:embed="rId4">
            <a:alphaModFix/>
          </a:blip>
          <a:stretch>
            <a:fillRect/>
          </a:stretch>
        </p:blipFill>
        <p:spPr>
          <a:xfrm>
            <a:off x="6297397" y="767275"/>
            <a:ext cx="5711599" cy="3762375"/>
          </a:xfrm>
          <a:prstGeom prst="rect">
            <a:avLst/>
          </a:prstGeom>
          <a:noFill/>
          <a:ln>
            <a:noFill/>
          </a:ln>
        </p:spPr>
      </p:pic>
      <p:sp>
        <p:nvSpPr>
          <p:cNvPr id="180" name="Google Shape;180;g12ada22f358_0_46"/>
          <p:cNvSpPr txBox="1"/>
          <p:nvPr/>
        </p:nvSpPr>
        <p:spPr>
          <a:xfrm>
            <a:off x="6297400" y="4634300"/>
            <a:ext cx="61665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US"/>
              <a:t>Tidak berbeda jauh dari sellingprice, di tahun 2011 masih memiliki angka paling tinggi di table mmr diikuti tahun 2013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8" name="Google Shape;188;g12ada22f358_0_56"/>
          <p:cNvPicPr preferRelativeResize="0"/>
          <p:nvPr/>
        </p:nvPicPr>
        <p:blipFill>
          <a:blip r:embed="rId3">
            <a:alphaModFix/>
          </a:blip>
          <a:stretch>
            <a:fillRect/>
          </a:stretch>
        </p:blipFill>
        <p:spPr>
          <a:xfrm>
            <a:off x="585800" y="702525"/>
            <a:ext cx="5300500" cy="3733800"/>
          </a:xfrm>
          <a:prstGeom prst="rect">
            <a:avLst/>
          </a:prstGeom>
          <a:noFill/>
          <a:ln>
            <a:noFill/>
          </a:ln>
        </p:spPr>
      </p:pic>
      <p:sp>
        <p:nvSpPr>
          <p:cNvPr id="189" name="Google Shape;189;g12ada22f358_0_56"/>
          <p:cNvSpPr txBox="1"/>
          <p:nvPr/>
        </p:nvSpPr>
        <p:spPr>
          <a:xfrm>
            <a:off x="469000" y="4670200"/>
            <a:ext cx="53817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US"/>
              <a:t>ada yang menarik disini karena justru warna green yang memiliki harga jual paling tinggi dibanding yang lain tetapi di table mmr relative kecil</a:t>
            </a:r>
            <a:endParaRPr/>
          </a:p>
          <a:p>
            <a:pPr marL="457200" lvl="0" indent="-317500" algn="l" rtl="0">
              <a:spcBef>
                <a:spcPts val="0"/>
              </a:spcBef>
              <a:spcAft>
                <a:spcPts val="0"/>
              </a:spcAft>
              <a:buSzPts val="1400"/>
              <a:buChar char="●"/>
            </a:pPr>
            <a:r>
              <a:rPr lang="en-US"/>
              <a:t>harga mmr yang paling tinggi justru warna merah, diikuti warna putih</a:t>
            </a:r>
            <a:endParaRPr/>
          </a:p>
        </p:txBody>
      </p:sp>
      <p:sp>
        <p:nvSpPr>
          <p:cNvPr id="190" name="Google Shape;190;g12ada22f358_0_56"/>
          <p:cNvSpPr txBox="1"/>
          <p:nvPr/>
        </p:nvSpPr>
        <p:spPr>
          <a:xfrm>
            <a:off x="6297400" y="4687450"/>
            <a:ext cx="53817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US"/>
              <a:t>disini justru harga mmr paling tinggi dipegang oleh warna black, dilanjutkan oleh warna beige dan brown</a:t>
            </a:r>
            <a:endParaRPr/>
          </a:p>
          <a:p>
            <a:pPr marL="457200" lvl="0" indent="0" algn="l" rtl="0">
              <a:spcBef>
                <a:spcPts val="0"/>
              </a:spcBef>
              <a:spcAft>
                <a:spcPts val="0"/>
              </a:spcAft>
              <a:buNone/>
            </a:pPr>
            <a:endParaRPr/>
          </a:p>
        </p:txBody>
      </p:sp>
      <p:pic>
        <p:nvPicPr>
          <p:cNvPr id="191" name="Google Shape;191;g12ada22f358_0_56"/>
          <p:cNvPicPr preferRelativeResize="0"/>
          <p:nvPr/>
        </p:nvPicPr>
        <p:blipFill>
          <a:blip r:embed="rId4">
            <a:alphaModFix/>
          </a:blip>
          <a:stretch>
            <a:fillRect/>
          </a:stretch>
        </p:blipFill>
        <p:spPr>
          <a:xfrm>
            <a:off x="5998797" y="697750"/>
            <a:ext cx="6035400" cy="3743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8" name="Google Shape;198;g129952f2b5f_2_1"/>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sz="1400"/>
          </a:p>
          <a:p>
            <a:pPr marL="0" lvl="0" indent="0" algn="l" rtl="0">
              <a:spcBef>
                <a:spcPts val="0"/>
              </a:spcBef>
              <a:spcAft>
                <a:spcPts val="0"/>
              </a:spcAft>
              <a:buNone/>
            </a:pPr>
            <a:endParaRPr/>
          </a:p>
        </p:txBody>
      </p:sp>
      <p:pic>
        <p:nvPicPr>
          <p:cNvPr id="199" name="Google Shape;199;g129952f2b5f_2_1"/>
          <p:cNvPicPr preferRelativeResize="0"/>
          <p:nvPr/>
        </p:nvPicPr>
        <p:blipFill>
          <a:blip r:embed="rId3">
            <a:alphaModFix/>
          </a:blip>
          <a:stretch>
            <a:fillRect/>
          </a:stretch>
        </p:blipFill>
        <p:spPr>
          <a:xfrm>
            <a:off x="585801" y="2619476"/>
            <a:ext cx="4592425" cy="2389500"/>
          </a:xfrm>
          <a:prstGeom prst="rect">
            <a:avLst/>
          </a:prstGeom>
          <a:noFill/>
          <a:ln>
            <a:noFill/>
          </a:ln>
        </p:spPr>
      </p:pic>
      <p:pic>
        <p:nvPicPr>
          <p:cNvPr id="200" name="Google Shape;200;g129952f2b5f_2_1"/>
          <p:cNvPicPr preferRelativeResize="0"/>
          <p:nvPr/>
        </p:nvPicPr>
        <p:blipFill>
          <a:blip r:embed="rId4">
            <a:alphaModFix/>
          </a:blip>
          <a:stretch>
            <a:fillRect/>
          </a:stretch>
        </p:blipFill>
        <p:spPr>
          <a:xfrm>
            <a:off x="5491750" y="2589949"/>
            <a:ext cx="6036922" cy="2389500"/>
          </a:xfrm>
          <a:prstGeom prst="rect">
            <a:avLst/>
          </a:prstGeom>
          <a:noFill/>
          <a:ln>
            <a:noFill/>
          </a:ln>
        </p:spPr>
      </p:pic>
      <p:sp>
        <p:nvSpPr>
          <p:cNvPr id="201" name="Google Shape;201;g129952f2b5f_2_1"/>
          <p:cNvSpPr txBox="1"/>
          <p:nvPr/>
        </p:nvSpPr>
        <p:spPr>
          <a:xfrm>
            <a:off x="679225" y="5008975"/>
            <a:ext cx="7437300" cy="1904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900">
                <a:solidFill>
                  <a:schemeClr val="dk1"/>
                </a:solidFill>
                <a:latin typeface="Montserrat"/>
                <a:ea typeface="Montserrat"/>
                <a:cs typeface="Montserrat"/>
                <a:sym typeface="Montserrat"/>
              </a:rPr>
              <a:t>pengamatan dengan cara mengelompokkan data sesuai jenis</a:t>
            </a:r>
            <a:endParaRPr sz="1900">
              <a:solidFill>
                <a:schemeClr val="dk1"/>
              </a:solidFill>
              <a:latin typeface="Montserrat"/>
              <a:ea typeface="Montserrat"/>
              <a:cs typeface="Montserrat"/>
              <a:sym typeface="Montserrat"/>
            </a:endParaRPr>
          </a:p>
          <a:p>
            <a:pPr marL="457200" lvl="0" indent="-317500" algn="l" rtl="0">
              <a:lnSpc>
                <a:spcPct val="115000"/>
              </a:lnSpc>
              <a:spcBef>
                <a:spcPts val="0"/>
              </a:spcBef>
              <a:spcAft>
                <a:spcPts val="0"/>
              </a:spcAft>
              <a:buClr>
                <a:schemeClr val="dk1"/>
              </a:buClr>
              <a:buSzPts val="1400"/>
              <a:buFont typeface="Montserrat"/>
              <a:buChar char="●"/>
            </a:pPr>
            <a:r>
              <a:rPr lang="en-US">
                <a:solidFill>
                  <a:schemeClr val="dk1"/>
                </a:solidFill>
                <a:latin typeface="Montserrat"/>
                <a:ea typeface="Montserrat"/>
                <a:cs typeface="Montserrat"/>
                <a:sym typeface="Montserrat"/>
              </a:rPr>
              <a:t>Data didominasi oleh mobil ford dengan transmisi matic</a:t>
            </a:r>
            <a:endParaRPr>
              <a:solidFill>
                <a:schemeClr val="dk1"/>
              </a:solidFill>
              <a:latin typeface="Montserrat"/>
              <a:ea typeface="Montserrat"/>
              <a:cs typeface="Montserrat"/>
              <a:sym typeface="Montserrat"/>
            </a:endParaRPr>
          </a:p>
          <a:p>
            <a:pPr marL="457200" lvl="0" indent="-317500" algn="l" rtl="0">
              <a:lnSpc>
                <a:spcPct val="115000"/>
              </a:lnSpc>
              <a:spcBef>
                <a:spcPts val="0"/>
              </a:spcBef>
              <a:spcAft>
                <a:spcPts val="0"/>
              </a:spcAft>
              <a:buClr>
                <a:schemeClr val="dk1"/>
              </a:buClr>
              <a:buSzPts val="1400"/>
              <a:buFont typeface="Montserrat"/>
              <a:buChar char="●"/>
            </a:pPr>
            <a:r>
              <a:rPr lang="en-US">
                <a:solidFill>
                  <a:schemeClr val="dk1"/>
                </a:solidFill>
                <a:latin typeface="Montserrat"/>
                <a:ea typeface="Montserrat"/>
                <a:cs typeface="Montserrat"/>
                <a:sym typeface="Montserrat"/>
              </a:rPr>
              <a:t>Data mean dan median untuk semua terlampau jauh</a:t>
            </a:r>
            <a:endParaRPr>
              <a:solidFill>
                <a:schemeClr val="dk1"/>
              </a:solidFill>
              <a:latin typeface="Montserrat"/>
              <a:ea typeface="Montserrat"/>
              <a:cs typeface="Montserrat"/>
              <a:sym typeface="Montserrat"/>
            </a:endParaRPr>
          </a:p>
          <a:p>
            <a:pPr marL="457200" lvl="0" indent="-349250" algn="l" rtl="0">
              <a:lnSpc>
                <a:spcPct val="115000"/>
              </a:lnSpc>
              <a:spcBef>
                <a:spcPts val="0"/>
              </a:spcBef>
              <a:spcAft>
                <a:spcPts val="0"/>
              </a:spcAft>
              <a:buClr>
                <a:schemeClr val="dk1"/>
              </a:buClr>
              <a:buSzPts val="1900"/>
              <a:buFont typeface="Montserrat"/>
              <a:buChar char="●"/>
            </a:pPr>
            <a:r>
              <a:rPr lang="en-US">
                <a:solidFill>
                  <a:schemeClr val="dk1"/>
                </a:solidFill>
                <a:latin typeface="Montserrat"/>
                <a:ea typeface="Montserrat"/>
                <a:cs typeface="Montserrat"/>
                <a:sym typeface="Montserrat"/>
              </a:rPr>
              <a:t>Kolom year dan condition mean &lt; median secara umum biasanya negative skewed</a:t>
            </a:r>
            <a:endParaRPr>
              <a:solidFill>
                <a:schemeClr val="dk1"/>
              </a:solidFill>
              <a:latin typeface="Montserrat"/>
              <a:ea typeface="Montserrat"/>
              <a:cs typeface="Montserrat"/>
              <a:sym typeface="Montserrat"/>
            </a:endParaRPr>
          </a:p>
        </p:txBody>
      </p:sp>
      <p:pic>
        <p:nvPicPr>
          <p:cNvPr id="202" name="Google Shape;202;g129952f2b5f_2_1"/>
          <p:cNvPicPr preferRelativeResize="0"/>
          <p:nvPr/>
        </p:nvPicPr>
        <p:blipFill>
          <a:blip r:embed="rId5">
            <a:alphaModFix/>
          </a:blip>
          <a:stretch>
            <a:fillRect/>
          </a:stretch>
        </p:blipFill>
        <p:spPr>
          <a:xfrm>
            <a:off x="509599" y="409375"/>
            <a:ext cx="4834776" cy="2080650"/>
          </a:xfrm>
          <a:prstGeom prst="rect">
            <a:avLst/>
          </a:prstGeom>
          <a:noFill/>
          <a:ln>
            <a:noFill/>
          </a:ln>
        </p:spPr>
      </p:pic>
      <p:sp>
        <p:nvSpPr>
          <p:cNvPr id="203" name="Google Shape;203;g129952f2b5f_2_1"/>
          <p:cNvSpPr txBox="1"/>
          <p:nvPr/>
        </p:nvSpPr>
        <p:spPr>
          <a:xfrm>
            <a:off x="5222100" y="1158575"/>
            <a:ext cx="60369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US"/>
              <a:t>interior mobil yang paling banyak terjual warna Tan dan yang kedua black</a:t>
            </a:r>
            <a:endParaRPr/>
          </a:p>
          <a:p>
            <a:pPr marL="457200" lvl="0" indent="-317500" algn="l" rtl="0">
              <a:spcBef>
                <a:spcPts val="0"/>
              </a:spcBef>
              <a:spcAft>
                <a:spcPts val="0"/>
              </a:spcAft>
              <a:buSzPts val="1400"/>
              <a:buChar char="●"/>
            </a:pPr>
            <a:r>
              <a:rPr lang="en-US"/>
              <a:t>interior mobil yang paling mahal di warna Tan dan yang kedua black</a:t>
            </a:r>
            <a:endParaRPr/>
          </a:p>
          <a:p>
            <a:pPr marL="45720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11" name="Google Shape;211;g129fe261681_2_15"/>
          <p:cNvPicPr preferRelativeResize="0"/>
          <p:nvPr/>
        </p:nvPicPr>
        <p:blipFill>
          <a:blip r:embed="rId3">
            <a:alphaModFix/>
          </a:blip>
          <a:stretch>
            <a:fillRect/>
          </a:stretch>
        </p:blipFill>
        <p:spPr>
          <a:xfrm>
            <a:off x="585800" y="1228725"/>
            <a:ext cx="9411550" cy="3639350"/>
          </a:xfrm>
          <a:prstGeom prst="rect">
            <a:avLst/>
          </a:prstGeom>
          <a:noFill/>
          <a:ln>
            <a:noFill/>
          </a:ln>
        </p:spPr>
      </p:pic>
      <p:sp>
        <p:nvSpPr>
          <p:cNvPr id="212" name="Google Shape;212;g129fe261681_2_15"/>
          <p:cNvSpPr txBox="1"/>
          <p:nvPr/>
        </p:nvSpPr>
        <p:spPr>
          <a:xfrm>
            <a:off x="728775" y="5260525"/>
            <a:ext cx="45036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US"/>
              <a:t>#univariate analysis dari table year</a:t>
            </a:r>
            <a:endParaRPr/>
          </a:p>
          <a:p>
            <a:pPr marL="457200" lvl="0" indent="0" algn="l" rtl="0">
              <a:spcBef>
                <a:spcPts val="0"/>
              </a:spcBef>
              <a:spcAft>
                <a:spcPts val="0"/>
              </a:spcAft>
              <a:buNone/>
            </a:pPr>
            <a:r>
              <a:rPr lang="en-US"/>
              <a:t>terlihat bahwa mobil tahun 2012 dan 2013 paling banyak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A2BC0F-3AAE-4CF8-9F6B-4DC24A567A41}"/>
              </a:ext>
            </a:extLst>
          </p:cNvPr>
          <p:cNvSpPr>
            <a:spLocks noGrp="1"/>
          </p:cNvSpPr>
          <p:nvPr>
            <p:ph type="title"/>
          </p:nvPr>
        </p:nvSpPr>
        <p:spPr/>
        <p:txBody>
          <a:bodyPr>
            <a:normAutofit fontScale="90000"/>
          </a:bodyPr>
          <a:lstStyle/>
          <a:p>
            <a:r>
              <a:rPr lang="en-US" dirty="0" err="1"/>
              <a:t>Profil</a:t>
            </a:r>
            <a:r>
              <a:rPr lang="en-US" dirty="0"/>
              <a:t> </a:t>
            </a:r>
            <a:r>
              <a:rPr lang="en-US" dirty="0" err="1"/>
              <a:t>Kelompok</a:t>
            </a:r>
            <a:endParaRPr lang="id-ID" dirty="0"/>
          </a:p>
        </p:txBody>
      </p:sp>
      <p:sp>
        <p:nvSpPr>
          <p:cNvPr id="4" name="Text Placeholder 3">
            <a:extLst>
              <a:ext uri="{FF2B5EF4-FFF2-40B4-BE49-F238E27FC236}">
                <a16:creationId xmlns:a16="http://schemas.microsoft.com/office/drawing/2014/main" id="{CDE09089-08CD-4930-91AF-831C0FC5BC7A}"/>
              </a:ext>
            </a:extLst>
          </p:cNvPr>
          <p:cNvSpPr>
            <a:spLocks noGrp="1"/>
          </p:cNvSpPr>
          <p:nvPr>
            <p:ph type="body" idx="1"/>
          </p:nvPr>
        </p:nvSpPr>
        <p:spPr/>
        <p:txBody>
          <a:bodyPr/>
          <a:lstStyle/>
          <a:p>
            <a:r>
              <a:rPr lang="en-US" dirty="0"/>
              <a:t>Nama </a:t>
            </a:r>
            <a:r>
              <a:rPr lang="en-US" dirty="0" err="1"/>
              <a:t>kelompok</a:t>
            </a:r>
            <a:r>
              <a:rPr lang="en-US" dirty="0"/>
              <a:t> : Team Five</a:t>
            </a:r>
          </a:p>
          <a:p>
            <a:r>
              <a:rPr lang="en-US" dirty="0" err="1"/>
              <a:t>Ketua</a:t>
            </a:r>
            <a:r>
              <a:rPr lang="en-US" dirty="0"/>
              <a:t> </a:t>
            </a:r>
            <a:r>
              <a:rPr lang="en-US" dirty="0" err="1"/>
              <a:t>kelompok</a:t>
            </a:r>
            <a:r>
              <a:rPr lang="en-US" dirty="0"/>
              <a:t> : Trie Sony K.</a:t>
            </a:r>
          </a:p>
          <a:p>
            <a:r>
              <a:rPr lang="en-US" dirty="0" err="1"/>
              <a:t>Anggota</a:t>
            </a:r>
            <a:r>
              <a:rPr lang="en-US" dirty="0"/>
              <a:t> </a:t>
            </a:r>
            <a:r>
              <a:rPr lang="en-US" dirty="0" err="1"/>
              <a:t>kelompok</a:t>
            </a:r>
            <a:r>
              <a:rPr lang="en-US" dirty="0"/>
              <a:t> :</a:t>
            </a:r>
          </a:p>
          <a:p>
            <a:pPr lvl="1"/>
            <a:r>
              <a:rPr lang="en-US" dirty="0" err="1"/>
              <a:t>Amru</a:t>
            </a:r>
            <a:endParaRPr lang="en-US" dirty="0"/>
          </a:p>
          <a:p>
            <a:pPr lvl="1"/>
            <a:r>
              <a:rPr lang="en-US" dirty="0"/>
              <a:t>M. Reza </a:t>
            </a:r>
            <a:r>
              <a:rPr lang="en-US" dirty="0" err="1"/>
              <a:t>Syahziar</a:t>
            </a:r>
            <a:endParaRPr lang="en-US" dirty="0"/>
          </a:p>
          <a:p>
            <a:pPr lvl="1"/>
            <a:r>
              <a:rPr lang="en-US" dirty="0" err="1"/>
              <a:t>Aulia</a:t>
            </a:r>
            <a:r>
              <a:rPr lang="en-US" dirty="0"/>
              <a:t> </a:t>
            </a:r>
            <a:r>
              <a:rPr lang="en-US" dirty="0" err="1"/>
              <a:t>Pradana</a:t>
            </a:r>
            <a:r>
              <a:rPr lang="en-US" dirty="0"/>
              <a:t> R.</a:t>
            </a:r>
          </a:p>
          <a:p>
            <a:pPr lvl="1"/>
            <a:r>
              <a:rPr lang="en-US" dirty="0"/>
              <a:t>M. </a:t>
            </a:r>
            <a:r>
              <a:rPr lang="en-US" dirty="0" err="1"/>
              <a:t>Shohih</a:t>
            </a:r>
            <a:r>
              <a:rPr lang="en-US" dirty="0"/>
              <a:t> </a:t>
            </a:r>
            <a:r>
              <a:rPr lang="en-US" dirty="0" err="1"/>
              <a:t>Alwi</a:t>
            </a:r>
            <a:endParaRPr lang="en-US" dirty="0"/>
          </a:p>
          <a:p>
            <a:pPr lvl="1"/>
            <a:r>
              <a:rPr lang="en-US" dirty="0" err="1"/>
              <a:t>Gilang</a:t>
            </a:r>
            <a:r>
              <a:rPr lang="en-US" dirty="0"/>
              <a:t> </a:t>
            </a:r>
            <a:r>
              <a:rPr lang="en-US" dirty="0" err="1"/>
              <a:t>Fitra</a:t>
            </a:r>
            <a:r>
              <a:rPr lang="en-US" dirty="0"/>
              <a:t> R.</a:t>
            </a:r>
          </a:p>
          <a:p>
            <a:r>
              <a:rPr lang="en-US" dirty="0"/>
              <a:t>Dataset : Used Car Auction Prices</a:t>
            </a:r>
            <a:endParaRPr lang="id-ID" dirty="0"/>
          </a:p>
        </p:txBody>
      </p:sp>
    </p:spTree>
    <p:extLst>
      <p:ext uri="{BB962C8B-B14F-4D97-AF65-F5344CB8AC3E}">
        <p14:creationId xmlns:p14="http://schemas.microsoft.com/office/powerpoint/2010/main" val="1783452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20" name="Google Shape;220;g129fe261681_2_31"/>
          <p:cNvPicPr preferRelativeResize="0"/>
          <p:nvPr/>
        </p:nvPicPr>
        <p:blipFill>
          <a:blip r:embed="rId3">
            <a:alphaModFix/>
          </a:blip>
          <a:stretch>
            <a:fillRect/>
          </a:stretch>
        </p:blipFill>
        <p:spPr>
          <a:xfrm>
            <a:off x="585800" y="1356875"/>
            <a:ext cx="10831750" cy="3331975"/>
          </a:xfrm>
          <a:prstGeom prst="rect">
            <a:avLst/>
          </a:prstGeom>
          <a:noFill/>
          <a:ln>
            <a:noFill/>
          </a:ln>
        </p:spPr>
      </p:pic>
      <p:sp>
        <p:nvSpPr>
          <p:cNvPr id="221" name="Google Shape;221;g129fe261681_2_31"/>
          <p:cNvSpPr txBox="1"/>
          <p:nvPr/>
        </p:nvSpPr>
        <p:spPr>
          <a:xfrm>
            <a:off x="953025" y="5045400"/>
            <a:ext cx="4877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univariate analysis dari table mmr</a:t>
            </a:r>
            <a:endParaRPr/>
          </a:p>
          <a:p>
            <a:pPr marL="457200" lvl="0" indent="-317500" algn="l" rtl="0">
              <a:spcBef>
                <a:spcPts val="0"/>
              </a:spcBef>
              <a:spcAft>
                <a:spcPts val="0"/>
              </a:spcAft>
              <a:buSzPts val="1400"/>
              <a:buChar char="●"/>
            </a:pPr>
            <a:r>
              <a:rPr lang="en-US"/>
              <a:t>terdapat banyak outlier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129952f2b5f_2_7"/>
          <p:cNvSpPr txBox="1">
            <a:spLocks noGrp="1"/>
          </p:cNvSpPr>
          <p:nvPr>
            <p:ph type="body" idx="1"/>
          </p:nvPr>
        </p:nvSpPr>
        <p:spPr>
          <a:xfrm>
            <a:off x="322150" y="497572"/>
            <a:ext cx="12192000" cy="6117600"/>
          </a:xfrm>
          <a:prstGeom prst="rect">
            <a:avLst/>
          </a:prstGeom>
        </p:spPr>
        <p:txBody>
          <a:bodyPr spcFirstLastPara="1" wrap="square" lIns="121900" tIns="121900" rIns="121900" bIns="121900" anchor="t" anchorCtr="0">
            <a:normAutofit/>
          </a:bodyPr>
          <a:lstStyle/>
          <a:p>
            <a:pPr marL="342900" lvl="0" indent="-342900" algn="l" rtl="0">
              <a:lnSpc>
                <a:spcPct val="165000"/>
              </a:lnSpc>
              <a:spcBef>
                <a:spcPts val="0"/>
              </a:spcBef>
              <a:spcAft>
                <a:spcPts val="0"/>
              </a:spcAft>
              <a:buSzPts val="2000"/>
              <a:buFont typeface="Arial"/>
              <a:buChar char="•"/>
            </a:pPr>
            <a:r>
              <a:rPr lang="en-US" sz="2000">
                <a:latin typeface="Dosis"/>
                <a:ea typeface="Dosis"/>
                <a:cs typeface="Dosis"/>
                <a:sym typeface="Dosis"/>
              </a:rPr>
              <a:t>Visualisasi</a:t>
            </a:r>
            <a:endParaRPr sz="2000">
              <a:latin typeface="Dosis"/>
              <a:ea typeface="Dosis"/>
              <a:cs typeface="Dosis"/>
              <a:sym typeface="Dosis"/>
            </a:endParaRPr>
          </a:p>
          <a:p>
            <a:pPr marL="0" lvl="0" indent="0" algn="l" rtl="0">
              <a:spcBef>
                <a:spcPts val="0"/>
              </a:spcBef>
              <a:spcAft>
                <a:spcPts val="0"/>
              </a:spcAft>
              <a:buNone/>
            </a:pPr>
            <a:r>
              <a:rPr lang="en-US" sz="1600">
                <a:latin typeface="Arial"/>
                <a:ea typeface="Arial"/>
                <a:cs typeface="Arial"/>
                <a:sym typeface="Arial"/>
              </a:rPr>
              <a:t>   Heatmap untuk mengetahui korelasi antara variable dependen dengan independen</a:t>
            </a:r>
            <a:endParaRPr sz="1600">
              <a:latin typeface="Arial"/>
              <a:ea typeface="Arial"/>
              <a:cs typeface="Arial"/>
              <a:sym typeface="Arial"/>
            </a:endParaRPr>
          </a:p>
          <a:p>
            <a:pPr marL="0" lvl="0" indent="0" algn="l" rtl="0">
              <a:spcBef>
                <a:spcPts val="0"/>
              </a:spcBef>
              <a:spcAft>
                <a:spcPts val="0"/>
              </a:spcAft>
              <a:buNone/>
            </a:pPr>
            <a:r>
              <a:rPr lang="en-US" sz="1600">
                <a:latin typeface="Arial"/>
                <a:ea typeface="Arial"/>
                <a:cs typeface="Arial"/>
                <a:sym typeface="Arial"/>
              </a:rPr>
              <a:t>												</a:t>
            </a:r>
            <a:endParaRPr sz="1600">
              <a:latin typeface="Arial"/>
              <a:ea typeface="Arial"/>
              <a:cs typeface="Arial"/>
              <a:sym typeface="Arial"/>
            </a:endParaRPr>
          </a:p>
          <a:p>
            <a:pPr marL="0" lvl="0" indent="0" algn="l" rtl="0">
              <a:spcBef>
                <a:spcPts val="0"/>
              </a:spcBef>
              <a:spcAft>
                <a:spcPts val="0"/>
              </a:spcAft>
              <a:buNone/>
            </a:pPr>
            <a:endParaRPr sz="1600">
              <a:latin typeface="Arial"/>
              <a:ea typeface="Arial"/>
              <a:cs typeface="Arial"/>
              <a:sym typeface="Arial"/>
            </a:endParaRPr>
          </a:p>
          <a:p>
            <a:pPr marL="0" lvl="0" indent="0" algn="l" rtl="0">
              <a:spcBef>
                <a:spcPts val="0"/>
              </a:spcBef>
              <a:spcAft>
                <a:spcPts val="0"/>
              </a:spcAft>
              <a:buNone/>
            </a:pPr>
            <a:endParaRPr sz="1600">
              <a:latin typeface="Arial"/>
              <a:ea typeface="Arial"/>
              <a:cs typeface="Arial"/>
              <a:sym typeface="Arial"/>
            </a:endParaRPr>
          </a:p>
          <a:p>
            <a:pPr marL="0" lvl="0" indent="0" algn="l" rtl="0">
              <a:spcBef>
                <a:spcPts val="0"/>
              </a:spcBef>
              <a:spcAft>
                <a:spcPts val="0"/>
              </a:spcAft>
              <a:buNone/>
            </a:pPr>
            <a:endParaRPr sz="1600">
              <a:latin typeface="Arial"/>
              <a:ea typeface="Arial"/>
              <a:cs typeface="Arial"/>
              <a:sym typeface="Arial"/>
            </a:endParaRPr>
          </a:p>
          <a:p>
            <a:pPr marL="0" lvl="0" indent="0" algn="l" rtl="0">
              <a:spcBef>
                <a:spcPts val="0"/>
              </a:spcBef>
              <a:spcAft>
                <a:spcPts val="0"/>
              </a:spcAft>
              <a:buNone/>
            </a:pPr>
            <a:endParaRPr sz="1600">
              <a:latin typeface="Arial"/>
              <a:ea typeface="Arial"/>
              <a:cs typeface="Arial"/>
              <a:sym typeface="Arial"/>
            </a:endParaRPr>
          </a:p>
          <a:p>
            <a:pPr marL="0" lvl="0" indent="0" algn="l" rtl="0">
              <a:spcBef>
                <a:spcPts val="0"/>
              </a:spcBef>
              <a:spcAft>
                <a:spcPts val="0"/>
              </a:spcAft>
              <a:buNone/>
            </a:pPr>
            <a:endParaRPr sz="1600">
              <a:latin typeface="Arial"/>
              <a:ea typeface="Arial"/>
              <a:cs typeface="Arial"/>
              <a:sym typeface="Arial"/>
            </a:endParaRPr>
          </a:p>
          <a:p>
            <a:pPr marL="0" lvl="0" indent="0" algn="l" rtl="0">
              <a:spcBef>
                <a:spcPts val="0"/>
              </a:spcBef>
              <a:spcAft>
                <a:spcPts val="0"/>
              </a:spcAft>
              <a:buNone/>
            </a:pPr>
            <a:endParaRPr sz="1600">
              <a:latin typeface="Arial"/>
              <a:ea typeface="Arial"/>
              <a:cs typeface="Arial"/>
              <a:sym typeface="Arial"/>
            </a:endParaRPr>
          </a:p>
          <a:p>
            <a:pPr marL="0" lvl="0" indent="0" algn="l" rtl="0">
              <a:spcBef>
                <a:spcPts val="0"/>
              </a:spcBef>
              <a:spcAft>
                <a:spcPts val="0"/>
              </a:spcAft>
              <a:buNone/>
            </a:pPr>
            <a:endParaRPr sz="1600">
              <a:latin typeface="Arial"/>
              <a:ea typeface="Arial"/>
              <a:cs typeface="Arial"/>
              <a:sym typeface="Arial"/>
            </a:endParaRPr>
          </a:p>
          <a:p>
            <a:pPr marL="0" lvl="0" indent="0" algn="l" rtl="0">
              <a:spcBef>
                <a:spcPts val="0"/>
              </a:spcBef>
              <a:spcAft>
                <a:spcPts val="0"/>
              </a:spcAft>
              <a:buNone/>
            </a:pPr>
            <a:endParaRPr sz="1600">
              <a:latin typeface="Arial"/>
              <a:ea typeface="Arial"/>
              <a:cs typeface="Arial"/>
              <a:sym typeface="Arial"/>
            </a:endParaRPr>
          </a:p>
          <a:p>
            <a:pPr marL="0" lvl="0" indent="0" algn="l" rtl="0">
              <a:spcBef>
                <a:spcPts val="0"/>
              </a:spcBef>
              <a:spcAft>
                <a:spcPts val="0"/>
              </a:spcAft>
              <a:buNone/>
            </a:pPr>
            <a:endParaRPr sz="1600">
              <a:latin typeface="Arial"/>
              <a:ea typeface="Arial"/>
              <a:cs typeface="Arial"/>
              <a:sym typeface="Arial"/>
            </a:endParaRPr>
          </a:p>
          <a:p>
            <a:pPr marL="0" lvl="0" indent="0" algn="l" rtl="0">
              <a:spcBef>
                <a:spcPts val="0"/>
              </a:spcBef>
              <a:spcAft>
                <a:spcPts val="0"/>
              </a:spcAft>
              <a:buNone/>
            </a:pPr>
            <a:endParaRPr sz="1600">
              <a:latin typeface="Arial"/>
              <a:ea typeface="Arial"/>
              <a:cs typeface="Arial"/>
              <a:sym typeface="Arial"/>
            </a:endParaRPr>
          </a:p>
          <a:p>
            <a:pPr marL="0" lvl="0" indent="0" algn="l" rtl="0">
              <a:spcBef>
                <a:spcPts val="0"/>
              </a:spcBef>
              <a:spcAft>
                <a:spcPts val="0"/>
              </a:spcAft>
              <a:buNone/>
            </a:pPr>
            <a:endParaRPr sz="1600">
              <a:latin typeface="Arial"/>
              <a:ea typeface="Arial"/>
              <a:cs typeface="Arial"/>
              <a:sym typeface="Arial"/>
            </a:endParaRPr>
          </a:p>
          <a:p>
            <a:pPr marL="0" lvl="0" indent="0" algn="l" rtl="0">
              <a:spcBef>
                <a:spcPts val="0"/>
              </a:spcBef>
              <a:spcAft>
                <a:spcPts val="0"/>
              </a:spcAft>
              <a:buNone/>
            </a:pPr>
            <a:endParaRPr sz="1600">
              <a:latin typeface="Arial"/>
              <a:ea typeface="Arial"/>
              <a:cs typeface="Arial"/>
              <a:sym typeface="Arial"/>
            </a:endParaRPr>
          </a:p>
        </p:txBody>
      </p:sp>
      <p:pic>
        <p:nvPicPr>
          <p:cNvPr id="228" name="Google Shape;228;g129952f2b5f_2_7"/>
          <p:cNvPicPr preferRelativeResize="0"/>
          <p:nvPr/>
        </p:nvPicPr>
        <p:blipFill>
          <a:blip r:embed="rId3">
            <a:alphaModFix/>
          </a:blip>
          <a:stretch>
            <a:fillRect/>
          </a:stretch>
        </p:blipFill>
        <p:spPr>
          <a:xfrm>
            <a:off x="567100" y="1466700"/>
            <a:ext cx="5038874" cy="3081525"/>
          </a:xfrm>
          <a:prstGeom prst="rect">
            <a:avLst/>
          </a:prstGeom>
          <a:noFill/>
          <a:ln>
            <a:noFill/>
          </a:ln>
        </p:spPr>
      </p:pic>
      <p:pic>
        <p:nvPicPr>
          <p:cNvPr id="229" name="Google Shape;229;g129952f2b5f_2_7"/>
          <p:cNvPicPr preferRelativeResize="0"/>
          <p:nvPr/>
        </p:nvPicPr>
        <p:blipFill>
          <a:blip r:embed="rId4">
            <a:alphaModFix/>
          </a:blip>
          <a:stretch>
            <a:fillRect/>
          </a:stretch>
        </p:blipFill>
        <p:spPr>
          <a:xfrm>
            <a:off x="4734725" y="4148425"/>
            <a:ext cx="7457276" cy="2709575"/>
          </a:xfrm>
          <a:prstGeom prst="rect">
            <a:avLst/>
          </a:prstGeom>
          <a:noFill/>
          <a:ln>
            <a:noFill/>
          </a:ln>
        </p:spPr>
      </p:pic>
      <p:sp>
        <p:nvSpPr>
          <p:cNvPr id="230" name="Google Shape;230;g129952f2b5f_2_7"/>
          <p:cNvSpPr txBox="1"/>
          <p:nvPr/>
        </p:nvSpPr>
        <p:spPr>
          <a:xfrm>
            <a:off x="5643375" y="1532300"/>
            <a:ext cx="61104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US"/>
              <a:t>Dari table korelasi disamping dapat dilihat bahwa mmr mempunyai hubungan linear positif yang sangat kuat dengan sellingprice jika dibandingkan yang lain.</a:t>
            </a:r>
            <a:endParaRPr/>
          </a:p>
          <a:p>
            <a:pPr marL="457200" lvl="0" indent="-317500" algn="l" rtl="0">
              <a:spcBef>
                <a:spcPts val="0"/>
              </a:spcBef>
              <a:spcAft>
                <a:spcPts val="0"/>
              </a:spcAft>
              <a:buSzPts val="1400"/>
              <a:buChar char="●"/>
            </a:pPr>
            <a:r>
              <a:rPr lang="en-US"/>
              <a:t>variable condition terlihat paling kecil sehingga dapat disimpulkan bahwa nilai odometer paling tidak berpengaruh dalam variable sellingprice</a:t>
            </a:r>
            <a:endParaRPr/>
          </a:p>
        </p:txBody>
      </p:sp>
      <p:sp>
        <p:nvSpPr>
          <p:cNvPr id="231" name="Google Shape;231;g129952f2b5f_2_7"/>
          <p:cNvSpPr txBox="1"/>
          <p:nvPr/>
        </p:nvSpPr>
        <p:spPr>
          <a:xfrm>
            <a:off x="567100" y="4821150"/>
            <a:ext cx="369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analisys antara variable dependen dengan independen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8" name="Google Shape;238;g129952f2b5f_2_13"/>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p>
            <a:pPr marL="0" lvl="0" indent="0" algn="l" rtl="0">
              <a:lnSpc>
                <a:spcPct val="115000"/>
              </a:lnSpc>
              <a:spcBef>
                <a:spcPts val="0"/>
              </a:spcBef>
              <a:spcAft>
                <a:spcPts val="0"/>
              </a:spcAft>
              <a:buNone/>
            </a:pPr>
            <a:endParaRPr sz="1400">
              <a:latin typeface="Arial"/>
              <a:ea typeface="Arial"/>
              <a:cs typeface="Arial"/>
              <a:sym typeface="Arial"/>
            </a:endParaRPr>
          </a:p>
          <a:p>
            <a:pPr marL="0" lvl="0" indent="0" algn="l" rtl="0">
              <a:lnSpc>
                <a:spcPct val="165000"/>
              </a:lnSpc>
              <a:spcBef>
                <a:spcPts val="0"/>
              </a:spcBef>
              <a:spcAft>
                <a:spcPts val="0"/>
              </a:spcAft>
              <a:buNone/>
            </a:pPr>
            <a:endParaRPr sz="2000">
              <a:latin typeface="Dosis"/>
              <a:ea typeface="Dosis"/>
              <a:cs typeface="Dosis"/>
              <a:sym typeface="Dosis"/>
            </a:endParaRPr>
          </a:p>
        </p:txBody>
      </p:sp>
      <p:sp>
        <p:nvSpPr>
          <p:cNvPr id="239" name="Google Shape;239;g129952f2b5f_2_13"/>
          <p:cNvSpPr txBox="1"/>
          <p:nvPr/>
        </p:nvSpPr>
        <p:spPr>
          <a:xfrm>
            <a:off x="784850" y="5419125"/>
            <a:ext cx="66525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US"/>
              <a:t>disini terlihat bahwa odometer yang masih dalam kategori pendek mmrnya sangat tinggi dibanding yang lain</a:t>
            </a:r>
            <a:endParaRPr/>
          </a:p>
          <a:p>
            <a:pPr marL="0" lvl="0" indent="0" algn="l" rtl="0">
              <a:spcBef>
                <a:spcPts val="0"/>
              </a:spcBef>
              <a:spcAft>
                <a:spcPts val="0"/>
              </a:spcAft>
              <a:buNone/>
            </a:pPr>
            <a:endParaRPr/>
          </a:p>
        </p:txBody>
      </p:sp>
      <p:pic>
        <p:nvPicPr>
          <p:cNvPr id="240" name="Google Shape;240;g129952f2b5f_2_13"/>
          <p:cNvPicPr preferRelativeResize="0"/>
          <p:nvPr/>
        </p:nvPicPr>
        <p:blipFill>
          <a:blip r:embed="rId3">
            <a:alphaModFix/>
          </a:blip>
          <a:stretch>
            <a:fillRect/>
          </a:stretch>
        </p:blipFill>
        <p:spPr>
          <a:xfrm>
            <a:off x="585800" y="817625"/>
            <a:ext cx="10159025" cy="44146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2"/>
          <p:cNvSpPr txBox="1"/>
          <p:nvPr/>
        </p:nvSpPr>
        <p:spPr>
          <a:xfrm>
            <a:off x="1041720" y="696642"/>
            <a:ext cx="7352472" cy="599483"/>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3200" b="1" i="0" u="none" strike="noStrike" cap="none" dirty="0">
                <a:solidFill>
                  <a:srgbClr val="0198A3"/>
                </a:solidFill>
                <a:latin typeface="Montserrat"/>
                <a:ea typeface="Montserrat"/>
                <a:cs typeface="Montserrat"/>
                <a:sym typeface="Montserrat"/>
              </a:rPr>
              <a:t>Business Insight (1)</a:t>
            </a:r>
            <a:endParaRPr sz="3200" b="1" i="0" u="none" strike="noStrike" cap="none" dirty="0">
              <a:solidFill>
                <a:srgbClr val="0198A3"/>
              </a:solidFill>
              <a:latin typeface="Montserrat"/>
              <a:ea typeface="Montserrat"/>
              <a:cs typeface="Montserrat"/>
              <a:sym typeface="Montserrat"/>
            </a:endParaRPr>
          </a:p>
        </p:txBody>
      </p:sp>
      <p:sp>
        <p:nvSpPr>
          <p:cNvPr id="246" name="Google Shape;246;p12"/>
          <p:cNvSpPr txBox="1"/>
          <p:nvPr/>
        </p:nvSpPr>
        <p:spPr>
          <a:xfrm>
            <a:off x="829500" y="2525157"/>
            <a:ext cx="6544694" cy="212361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65000"/>
              </a:lnSpc>
              <a:spcBef>
                <a:spcPts val="0"/>
              </a:spcBef>
              <a:spcAft>
                <a:spcPts val="0"/>
              </a:spcAft>
              <a:buClr>
                <a:srgbClr val="000000"/>
              </a:buClr>
              <a:buSzPts val="2000"/>
              <a:buFont typeface="Arial"/>
              <a:buChar char="•"/>
            </a:pPr>
            <a:r>
              <a:rPr lang="en-US" sz="2000" b="0" i="0" u="none" strike="noStrike" cap="none">
                <a:solidFill>
                  <a:schemeClr val="dk1"/>
                </a:solidFill>
                <a:latin typeface="Dosis"/>
                <a:ea typeface="Dosis"/>
                <a:cs typeface="Dosis"/>
                <a:sym typeface="Dosis"/>
              </a:rPr>
              <a:t>Pengamatan awal: Beberapa warna mendominasi jumlah sales</a:t>
            </a:r>
            <a:endParaRPr/>
          </a:p>
          <a:p>
            <a:pPr marL="342900" marR="0" lvl="0" indent="-342900" algn="l" rtl="0">
              <a:lnSpc>
                <a:spcPct val="165000"/>
              </a:lnSpc>
              <a:spcBef>
                <a:spcPts val="0"/>
              </a:spcBef>
              <a:spcAft>
                <a:spcPts val="0"/>
              </a:spcAft>
              <a:buClr>
                <a:srgbClr val="000000"/>
              </a:buClr>
              <a:buSzPts val="2000"/>
              <a:buFont typeface="Arial"/>
              <a:buChar char="•"/>
            </a:pPr>
            <a:r>
              <a:rPr lang="en-US" sz="2000" b="0" i="0" u="none" strike="noStrike" cap="none">
                <a:solidFill>
                  <a:schemeClr val="dk1"/>
                </a:solidFill>
                <a:latin typeface="Dosis"/>
                <a:ea typeface="Dosis"/>
                <a:cs typeface="Dosis"/>
                <a:sym typeface="Dosis"/>
              </a:rPr>
              <a:t>Pertanyaan bisnis: Apakah warna punya pengaruh terhadap sales? Adakah insight yang bisa digali untuk mendapat rekomendasi bisnis?</a:t>
            </a:r>
            <a:endParaRPr/>
          </a:p>
        </p:txBody>
      </p:sp>
      <p:pic>
        <p:nvPicPr>
          <p:cNvPr id="247" name="Google Shape;247;p12"/>
          <p:cNvPicPr preferRelativeResize="0"/>
          <p:nvPr/>
        </p:nvPicPr>
        <p:blipFill rotWithShape="1">
          <a:blip r:embed="rId3">
            <a:alphaModFix/>
          </a:blip>
          <a:srcRect/>
          <a:stretch/>
        </p:blipFill>
        <p:spPr>
          <a:xfrm>
            <a:off x="8658216" y="1174099"/>
            <a:ext cx="2492064" cy="482573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3"/>
          <p:cNvSpPr txBox="1"/>
          <p:nvPr/>
        </p:nvSpPr>
        <p:spPr>
          <a:xfrm>
            <a:off x="1041720" y="696642"/>
            <a:ext cx="7352472" cy="599483"/>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3200" b="1" i="0" u="none" strike="noStrike" cap="none">
                <a:solidFill>
                  <a:srgbClr val="0198A3"/>
                </a:solidFill>
                <a:latin typeface="Montserrat"/>
                <a:ea typeface="Montserrat"/>
                <a:cs typeface="Montserrat"/>
                <a:sym typeface="Montserrat"/>
              </a:rPr>
              <a:t>Business Insight (1)</a:t>
            </a:r>
            <a:endParaRPr sz="3200" b="1" i="0" u="none" strike="noStrike" cap="none">
              <a:solidFill>
                <a:srgbClr val="0198A3"/>
              </a:solidFill>
              <a:latin typeface="Montserrat"/>
              <a:ea typeface="Montserrat"/>
              <a:cs typeface="Montserrat"/>
              <a:sym typeface="Montserrat"/>
            </a:endParaRPr>
          </a:p>
        </p:txBody>
      </p:sp>
      <p:sp>
        <p:nvSpPr>
          <p:cNvPr id="253" name="Google Shape;253;p13"/>
          <p:cNvSpPr txBox="1"/>
          <p:nvPr/>
        </p:nvSpPr>
        <p:spPr>
          <a:xfrm>
            <a:off x="1671484" y="833284"/>
            <a:ext cx="2064774" cy="25957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4" name="Google Shape;254;p13"/>
          <p:cNvSpPr txBox="1"/>
          <p:nvPr/>
        </p:nvSpPr>
        <p:spPr>
          <a:xfrm>
            <a:off x="760674" y="1264170"/>
            <a:ext cx="6544694" cy="60012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65000"/>
              </a:lnSpc>
              <a:spcBef>
                <a:spcPts val="0"/>
              </a:spcBef>
              <a:spcAft>
                <a:spcPts val="0"/>
              </a:spcAft>
              <a:buClr>
                <a:srgbClr val="000000"/>
              </a:buClr>
              <a:buSzPts val="2000"/>
              <a:buFont typeface="Arial"/>
              <a:buChar char="•"/>
            </a:pPr>
            <a:r>
              <a:rPr lang="en-US" sz="2000" b="0" i="0" u="none" strike="noStrike" cap="none">
                <a:solidFill>
                  <a:schemeClr val="dk1"/>
                </a:solidFill>
                <a:latin typeface="Dosis"/>
                <a:ea typeface="Dosis"/>
                <a:cs typeface="Dosis"/>
                <a:sym typeface="Dosis"/>
              </a:rPr>
              <a:t>Mengambil data yang diperlukan untuk visualisasi</a:t>
            </a:r>
            <a:endParaRPr sz="2000" b="0" i="0" u="none" strike="noStrike" cap="none">
              <a:solidFill>
                <a:schemeClr val="dk1"/>
              </a:solidFill>
              <a:latin typeface="Dosis"/>
              <a:ea typeface="Dosis"/>
              <a:cs typeface="Dosis"/>
              <a:sym typeface="Dosis"/>
            </a:endParaRPr>
          </a:p>
        </p:txBody>
      </p:sp>
      <p:pic>
        <p:nvPicPr>
          <p:cNvPr id="255" name="Google Shape;255;p13"/>
          <p:cNvPicPr preferRelativeResize="0"/>
          <p:nvPr/>
        </p:nvPicPr>
        <p:blipFill rotWithShape="1">
          <a:blip r:embed="rId3">
            <a:alphaModFix/>
          </a:blip>
          <a:srcRect/>
          <a:stretch/>
        </p:blipFill>
        <p:spPr>
          <a:xfrm>
            <a:off x="2059925" y="1937400"/>
            <a:ext cx="8072149" cy="43650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4"/>
          <p:cNvSpPr txBox="1"/>
          <p:nvPr/>
        </p:nvSpPr>
        <p:spPr>
          <a:xfrm>
            <a:off x="1041720" y="696642"/>
            <a:ext cx="7352472" cy="599483"/>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3200" b="1" i="0" u="none" strike="noStrike" cap="none">
                <a:solidFill>
                  <a:srgbClr val="0198A3"/>
                </a:solidFill>
                <a:latin typeface="Montserrat"/>
                <a:ea typeface="Montserrat"/>
                <a:cs typeface="Montserrat"/>
                <a:sym typeface="Montserrat"/>
              </a:rPr>
              <a:t>Business Insight (1)</a:t>
            </a:r>
            <a:endParaRPr sz="3200" b="1" i="0" u="none" strike="noStrike" cap="none">
              <a:solidFill>
                <a:srgbClr val="0198A3"/>
              </a:solidFill>
              <a:latin typeface="Montserrat"/>
              <a:ea typeface="Montserrat"/>
              <a:cs typeface="Montserrat"/>
              <a:sym typeface="Montserrat"/>
            </a:endParaRPr>
          </a:p>
        </p:txBody>
      </p:sp>
      <p:pic>
        <p:nvPicPr>
          <p:cNvPr id="261" name="Google Shape;261;p14"/>
          <p:cNvPicPr preferRelativeResize="0"/>
          <p:nvPr/>
        </p:nvPicPr>
        <p:blipFill rotWithShape="1">
          <a:blip r:embed="rId3">
            <a:alphaModFix/>
          </a:blip>
          <a:srcRect/>
          <a:stretch/>
        </p:blipFill>
        <p:spPr>
          <a:xfrm>
            <a:off x="6113108" y="996383"/>
            <a:ext cx="5767750" cy="5743448"/>
          </a:xfrm>
          <a:prstGeom prst="rect">
            <a:avLst/>
          </a:prstGeom>
          <a:noFill/>
          <a:ln>
            <a:noFill/>
          </a:ln>
        </p:spPr>
      </p:pic>
      <p:sp>
        <p:nvSpPr>
          <p:cNvPr id="262" name="Google Shape;262;p14"/>
          <p:cNvSpPr txBox="1"/>
          <p:nvPr/>
        </p:nvSpPr>
        <p:spPr>
          <a:xfrm>
            <a:off x="1740310" y="2094271"/>
            <a:ext cx="2064774" cy="25957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3" name="Google Shape;263;p14"/>
          <p:cNvSpPr txBox="1"/>
          <p:nvPr/>
        </p:nvSpPr>
        <p:spPr>
          <a:xfrm>
            <a:off x="701681" y="1296125"/>
            <a:ext cx="5377200" cy="59877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65000"/>
              </a:lnSpc>
              <a:spcBef>
                <a:spcPts val="0"/>
              </a:spcBef>
              <a:spcAft>
                <a:spcPts val="0"/>
              </a:spcAft>
              <a:buClr>
                <a:srgbClr val="000000"/>
              </a:buClr>
              <a:buSzPts val="2000"/>
              <a:buFont typeface="Arial"/>
              <a:buChar char="•"/>
            </a:pPr>
            <a:r>
              <a:rPr lang="en-US" sz="2000" b="0" i="0" u="none" strike="noStrike" cap="none">
                <a:solidFill>
                  <a:schemeClr val="dk1"/>
                </a:solidFill>
                <a:latin typeface="Dosis"/>
                <a:ea typeface="Dosis"/>
                <a:cs typeface="Dosis"/>
                <a:sym typeface="Dosis"/>
              </a:rPr>
              <a:t>Warna umum seperti </a:t>
            </a:r>
            <a:r>
              <a:rPr lang="en-US" sz="2000" b="1" i="0" u="none" strike="noStrike" cap="none">
                <a:solidFill>
                  <a:schemeClr val="dk1"/>
                </a:solidFill>
                <a:latin typeface="Dosis"/>
                <a:ea typeface="Dosis"/>
                <a:cs typeface="Dosis"/>
                <a:sym typeface="Dosis"/>
              </a:rPr>
              <a:t>black</a:t>
            </a:r>
            <a:r>
              <a:rPr lang="en-US" sz="2000" b="0" i="0" u="none" strike="noStrike" cap="none">
                <a:solidFill>
                  <a:schemeClr val="dk1"/>
                </a:solidFill>
                <a:latin typeface="Dosis"/>
                <a:ea typeface="Dosis"/>
                <a:cs typeface="Dosis"/>
                <a:sym typeface="Dosis"/>
              </a:rPr>
              <a:t>, </a:t>
            </a:r>
            <a:r>
              <a:rPr lang="en-US" sz="2000" b="1" i="0" u="none" strike="noStrike" cap="none">
                <a:solidFill>
                  <a:schemeClr val="dk1"/>
                </a:solidFill>
                <a:latin typeface="Dosis"/>
                <a:ea typeface="Dosis"/>
                <a:cs typeface="Dosis"/>
                <a:sym typeface="Dosis"/>
              </a:rPr>
              <a:t>white</a:t>
            </a:r>
            <a:r>
              <a:rPr lang="en-US" sz="2000" b="0" i="0" u="none" strike="noStrike" cap="none">
                <a:solidFill>
                  <a:schemeClr val="dk1"/>
                </a:solidFill>
                <a:latin typeface="Dosis"/>
                <a:ea typeface="Dosis"/>
                <a:cs typeface="Dosis"/>
                <a:sym typeface="Dosis"/>
              </a:rPr>
              <a:t>, </a:t>
            </a:r>
            <a:r>
              <a:rPr lang="en-US" sz="2000" b="1" i="0" u="none" strike="noStrike" cap="none">
                <a:solidFill>
                  <a:schemeClr val="dk1"/>
                </a:solidFill>
                <a:latin typeface="Dosis"/>
                <a:ea typeface="Dosis"/>
                <a:cs typeface="Dosis"/>
                <a:sym typeface="Dosis"/>
              </a:rPr>
              <a:t>gray</a:t>
            </a:r>
            <a:r>
              <a:rPr lang="en-US" sz="2000" b="0" i="0" u="none" strike="noStrike" cap="none">
                <a:solidFill>
                  <a:schemeClr val="dk1"/>
                </a:solidFill>
                <a:latin typeface="Dosis"/>
                <a:ea typeface="Dosis"/>
                <a:cs typeface="Dosis"/>
                <a:sym typeface="Dosis"/>
              </a:rPr>
              <a:t>, and </a:t>
            </a:r>
            <a:r>
              <a:rPr lang="en-US" sz="2000" b="1" i="0" u="none" strike="noStrike" cap="none">
                <a:solidFill>
                  <a:schemeClr val="dk1"/>
                </a:solidFill>
                <a:latin typeface="Dosis"/>
                <a:ea typeface="Dosis"/>
                <a:cs typeface="Dosis"/>
                <a:sym typeface="Dosis"/>
              </a:rPr>
              <a:t>silver</a:t>
            </a:r>
            <a:r>
              <a:rPr lang="en-US" sz="2000" b="0" i="0" u="none" strike="noStrike" cap="none">
                <a:solidFill>
                  <a:schemeClr val="dk1"/>
                </a:solidFill>
                <a:latin typeface="Dosis"/>
                <a:ea typeface="Dosis"/>
                <a:cs typeface="Dosis"/>
                <a:sym typeface="Dosis"/>
              </a:rPr>
              <a:t> punya </a:t>
            </a:r>
            <a:r>
              <a:rPr lang="en-US" sz="2000" b="1" i="0" u="none" strike="noStrike" cap="none">
                <a:solidFill>
                  <a:schemeClr val="dk1"/>
                </a:solidFill>
                <a:latin typeface="Dosis"/>
                <a:ea typeface="Dosis"/>
                <a:cs typeface="Dosis"/>
                <a:sym typeface="Dosis"/>
              </a:rPr>
              <a:t>sales dan price yang relatif lebih tinggi</a:t>
            </a:r>
            <a:r>
              <a:rPr lang="en-US" sz="2000" b="0" i="0" u="none" strike="noStrike" cap="none">
                <a:solidFill>
                  <a:schemeClr val="dk1"/>
                </a:solidFill>
                <a:latin typeface="Dosis"/>
                <a:ea typeface="Dosis"/>
                <a:cs typeface="Dosis"/>
                <a:sym typeface="Dosis"/>
              </a:rPr>
              <a:t>. </a:t>
            </a:r>
            <a:endParaRPr/>
          </a:p>
          <a:p>
            <a:pPr marL="342900" marR="0" lvl="0" indent="-342900" algn="l" rtl="0">
              <a:lnSpc>
                <a:spcPct val="165000"/>
              </a:lnSpc>
              <a:spcBef>
                <a:spcPts val="0"/>
              </a:spcBef>
              <a:spcAft>
                <a:spcPts val="0"/>
              </a:spcAft>
              <a:buClr>
                <a:srgbClr val="000000"/>
              </a:buClr>
              <a:buSzPts val="2000"/>
              <a:buFont typeface="Arial"/>
              <a:buChar char="•"/>
            </a:pPr>
            <a:r>
              <a:rPr lang="en-US" sz="2000" b="1" i="0" u="none" strike="noStrike" cap="none">
                <a:solidFill>
                  <a:schemeClr val="dk1"/>
                </a:solidFill>
                <a:latin typeface="Dosis"/>
                <a:ea typeface="Dosis"/>
                <a:cs typeface="Dosis"/>
                <a:sym typeface="Dosis"/>
              </a:rPr>
              <a:t>Burgundy</a:t>
            </a:r>
            <a:r>
              <a:rPr lang="en-US" sz="2000" b="0" i="0" u="none" strike="noStrike" cap="none">
                <a:solidFill>
                  <a:schemeClr val="dk1"/>
                </a:solidFill>
                <a:latin typeface="Dosis"/>
                <a:ea typeface="Dosis"/>
                <a:cs typeface="Dosis"/>
                <a:sym typeface="Dosis"/>
              </a:rPr>
              <a:t> adalah salah satu warna yang </a:t>
            </a:r>
            <a:r>
              <a:rPr lang="en-US" sz="2000" b="1" i="0" u="none" strike="noStrike" cap="none">
                <a:solidFill>
                  <a:schemeClr val="dk1"/>
                </a:solidFill>
                <a:latin typeface="Dosis"/>
                <a:ea typeface="Dosis"/>
                <a:cs typeface="Dosis"/>
                <a:sym typeface="Dosis"/>
              </a:rPr>
              <a:t>sales-nya sedikit namun prices-nya relatif tinggi</a:t>
            </a:r>
            <a:r>
              <a:rPr lang="en-US" sz="2000" b="0" i="0" u="none" strike="noStrike" cap="none">
                <a:solidFill>
                  <a:schemeClr val="dk1"/>
                </a:solidFill>
                <a:latin typeface="Dosis"/>
                <a:ea typeface="Dosis"/>
                <a:cs typeface="Dosis"/>
                <a:sym typeface="Dosis"/>
              </a:rPr>
              <a:t>, </a:t>
            </a:r>
            <a:endParaRPr/>
          </a:p>
          <a:p>
            <a:pPr marL="342900" marR="0" lvl="0" indent="-342900" algn="l" rtl="0">
              <a:lnSpc>
                <a:spcPct val="165000"/>
              </a:lnSpc>
              <a:spcBef>
                <a:spcPts val="0"/>
              </a:spcBef>
              <a:spcAft>
                <a:spcPts val="0"/>
              </a:spcAft>
              <a:buClr>
                <a:srgbClr val="000000"/>
              </a:buClr>
              <a:buSzPts val="2000"/>
              <a:buFont typeface="Arial"/>
              <a:buChar char="•"/>
            </a:pPr>
            <a:r>
              <a:rPr lang="en-US" sz="2000" b="0" i="0" u="none" strike="noStrike" cap="none">
                <a:solidFill>
                  <a:schemeClr val="dk1"/>
                </a:solidFill>
                <a:latin typeface="Dosis"/>
                <a:ea typeface="Dosis"/>
                <a:cs typeface="Dosis"/>
                <a:sym typeface="Dosis"/>
              </a:rPr>
              <a:t>Menggunakan teknik marketing berupa tagline “</a:t>
            </a:r>
            <a:r>
              <a:rPr lang="en-US" sz="2000" b="1" i="0" u="none" strike="noStrike" cap="none">
                <a:solidFill>
                  <a:schemeClr val="dk1"/>
                </a:solidFill>
                <a:latin typeface="Dosis"/>
                <a:ea typeface="Dosis"/>
                <a:cs typeface="Dosis"/>
                <a:sym typeface="Dosis"/>
              </a:rPr>
              <a:t>Unique Product</a:t>
            </a:r>
            <a:r>
              <a:rPr lang="en-US" sz="2000" b="0" i="0" u="none" strike="noStrike" cap="none">
                <a:solidFill>
                  <a:schemeClr val="dk1"/>
                </a:solidFill>
                <a:latin typeface="Dosis"/>
                <a:ea typeface="Dosis"/>
                <a:cs typeface="Dosis"/>
                <a:sym typeface="Dosis"/>
              </a:rPr>
              <a:t>” kita dapat melakukan negosiasi harga yang lebih tinggi</a:t>
            </a:r>
            <a:endParaRPr sz="2000" b="0" i="0" u="none" strike="noStrike" cap="none">
              <a:solidFill>
                <a:schemeClr val="dk1"/>
              </a:solidFill>
              <a:latin typeface="Dosis"/>
              <a:ea typeface="Dosis"/>
              <a:cs typeface="Dosis"/>
              <a:sym typeface="Dosis"/>
            </a:endParaRPr>
          </a:p>
          <a:p>
            <a:pPr marL="342900" marR="0" lvl="0" indent="-342900" algn="l" rtl="0">
              <a:lnSpc>
                <a:spcPct val="165000"/>
              </a:lnSpc>
              <a:spcBef>
                <a:spcPts val="0"/>
              </a:spcBef>
              <a:spcAft>
                <a:spcPts val="0"/>
              </a:spcAft>
              <a:buClr>
                <a:srgbClr val="000000"/>
              </a:buClr>
              <a:buSzPts val="2000"/>
              <a:buFont typeface="Arial"/>
              <a:buChar char="•"/>
            </a:pPr>
            <a:r>
              <a:rPr lang="en-US" sz="2000" b="0" i="0" u="none" strike="noStrike" cap="none">
                <a:solidFill>
                  <a:schemeClr val="dk1"/>
                </a:solidFill>
                <a:latin typeface="Dosis"/>
                <a:ea typeface="Dosis"/>
                <a:cs typeface="Dosis"/>
                <a:sym typeface="Dosis"/>
              </a:rPr>
              <a:t>Perusahaan dapat melakukan </a:t>
            </a:r>
            <a:r>
              <a:rPr lang="en-US" sz="2000" b="1" i="0" u="none" strike="noStrike" cap="none">
                <a:solidFill>
                  <a:schemeClr val="dk1"/>
                </a:solidFill>
                <a:latin typeface="Dosis"/>
                <a:ea typeface="Dosis"/>
                <a:cs typeface="Dosis"/>
                <a:sym typeface="Dosis"/>
              </a:rPr>
              <a:t>branding </a:t>
            </a:r>
            <a:r>
              <a:rPr lang="en-US" sz="2000" b="0" i="0" u="none" strike="noStrike" cap="none">
                <a:solidFill>
                  <a:schemeClr val="dk1"/>
                </a:solidFill>
                <a:latin typeface="Dosis"/>
                <a:ea typeface="Dosis"/>
                <a:cs typeface="Dosis"/>
                <a:sym typeface="Dosis"/>
              </a:rPr>
              <a:t>sebagai perusahaan yang </a:t>
            </a:r>
            <a:r>
              <a:rPr lang="en-US" sz="2000" b="1" i="0" u="none" strike="noStrike" cap="none">
                <a:solidFill>
                  <a:schemeClr val="dk1"/>
                </a:solidFill>
                <a:latin typeface="Dosis"/>
                <a:ea typeface="Dosis"/>
                <a:cs typeface="Dosis"/>
                <a:sym typeface="Dosis"/>
              </a:rPr>
              <a:t>menjual mobil bekas dengan warna langka </a:t>
            </a:r>
            <a:endParaRPr/>
          </a:p>
        </p:txBody>
      </p:sp>
      <p:sp>
        <p:nvSpPr>
          <p:cNvPr id="264" name="Google Shape;264;p14"/>
          <p:cNvSpPr/>
          <p:nvPr/>
        </p:nvSpPr>
        <p:spPr>
          <a:xfrm>
            <a:off x="8322825" y="1296125"/>
            <a:ext cx="466200" cy="5322300"/>
          </a:xfrm>
          <a:prstGeom prst="rect">
            <a:avLst/>
          </a:prstGeom>
          <a:solidFill>
            <a:srgbClr val="7A1111">
              <a:alpha val="32400"/>
            </a:srgbClr>
          </a:solidFill>
          <a:ln w="19050" cap="flat" cmpd="sng">
            <a:solidFill>
              <a:srgbClr val="66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dk1"/>
              </a:high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5"/>
          <p:cNvSpPr txBox="1"/>
          <p:nvPr/>
        </p:nvSpPr>
        <p:spPr>
          <a:xfrm>
            <a:off x="646045" y="182292"/>
            <a:ext cx="73524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3200" b="1" i="0" u="none" strike="noStrike" cap="none">
                <a:solidFill>
                  <a:srgbClr val="0198A3"/>
                </a:solidFill>
                <a:latin typeface="Montserrat"/>
                <a:ea typeface="Montserrat"/>
                <a:cs typeface="Montserrat"/>
                <a:sym typeface="Montserrat"/>
              </a:rPr>
              <a:t>Business Insight (2)</a:t>
            </a:r>
            <a:endParaRPr sz="3200" b="1" i="0" u="none" strike="noStrike" cap="none">
              <a:solidFill>
                <a:srgbClr val="0198A3"/>
              </a:solidFill>
              <a:latin typeface="Montserrat"/>
              <a:ea typeface="Montserrat"/>
              <a:cs typeface="Montserrat"/>
              <a:sym typeface="Montserrat"/>
            </a:endParaRPr>
          </a:p>
        </p:txBody>
      </p:sp>
      <p:sp>
        <p:nvSpPr>
          <p:cNvPr id="270" name="Google Shape;270;p15"/>
          <p:cNvSpPr txBox="1"/>
          <p:nvPr/>
        </p:nvSpPr>
        <p:spPr>
          <a:xfrm>
            <a:off x="1842000" y="2212950"/>
            <a:ext cx="8508000" cy="24321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65000"/>
              </a:lnSpc>
              <a:spcBef>
                <a:spcPts val="0"/>
              </a:spcBef>
              <a:spcAft>
                <a:spcPts val="0"/>
              </a:spcAft>
              <a:buClr>
                <a:srgbClr val="000000"/>
              </a:buClr>
              <a:buSzPts val="2000"/>
              <a:buFont typeface="Arial"/>
              <a:buChar char="•"/>
            </a:pPr>
            <a:r>
              <a:rPr lang="en-US" sz="2000">
                <a:solidFill>
                  <a:schemeClr val="dk1"/>
                </a:solidFill>
                <a:latin typeface="Dosis"/>
                <a:ea typeface="Dosis"/>
                <a:cs typeface="Dosis"/>
                <a:sym typeface="Dosis"/>
              </a:rPr>
              <a:t>Pengamatan awal : Merk, Jenis, dan Tahun mobil tertentu mendominasi top 10 penjualan mobil bekas</a:t>
            </a:r>
            <a:endParaRPr sz="2000">
              <a:solidFill>
                <a:schemeClr val="dk1"/>
              </a:solidFill>
              <a:latin typeface="Dosis"/>
              <a:ea typeface="Dosis"/>
              <a:cs typeface="Dosis"/>
              <a:sym typeface="Dosis"/>
            </a:endParaRPr>
          </a:p>
          <a:p>
            <a:pPr marL="342900" marR="0" lvl="0" indent="-342900" algn="l" rtl="0">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Pertanyaan Bisnis :  Apakah Merk, Bentuk, dan Tahun mobil tersebut berpengaruh terhadap penjualan?</a:t>
            </a:r>
            <a:endParaRPr sz="2000">
              <a:solidFill>
                <a:schemeClr val="dk1"/>
              </a:solidFill>
              <a:latin typeface="Dosis"/>
              <a:ea typeface="Dosis"/>
              <a:cs typeface="Dosis"/>
              <a:sym typeface="Dosis"/>
            </a:endParaRPr>
          </a:p>
          <a:p>
            <a:pPr marL="457200" marR="0" lvl="0" indent="0" algn="l" rtl="0">
              <a:lnSpc>
                <a:spcPct val="165000"/>
              </a:lnSpc>
              <a:spcBef>
                <a:spcPts val="0"/>
              </a:spcBef>
              <a:spcAft>
                <a:spcPts val="0"/>
              </a:spcAft>
              <a:buNone/>
            </a:pPr>
            <a:r>
              <a:rPr lang="en-US" sz="2000">
                <a:solidFill>
                  <a:schemeClr val="dk1"/>
                </a:solidFill>
                <a:latin typeface="Dosis"/>
                <a:ea typeface="Dosis"/>
                <a:cs typeface="Dosis"/>
                <a:sym typeface="Dosis"/>
              </a:rPr>
              <a:t> </a:t>
            </a:r>
            <a:endParaRPr sz="2000">
              <a:solidFill>
                <a:schemeClr val="dk1"/>
              </a:solidFill>
              <a:latin typeface="Dosis"/>
              <a:ea typeface="Dosis"/>
              <a:cs typeface="Dosis"/>
              <a:sym typeface="Dosi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129952f2b5f_1_1"/>
          <p:cNvSpPr txBox="1"/>
          <p:nvPr/>
        </p:nvSpPr>
        <p:spPr>
          <a:xfrm>
            <a:off x="594395" y="208667"/>
            <a:ext cx="73524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3200" b="1" i="0" u="none" strike="noStrike" cap="none">
                <a:solidFill>
                  <a:srgbClr val="0198A3"/>
                </a:solidFill>
                <a:latin typeface="Montserrat"/>
                <a:ea typeface="Montserrat"/>
                <a:cs typeface="Montserrat"/>
                <a:sym typeface="Montserrat"/>
              </a:rPr>
              <a:t>Business Insight (2)</a:t>
            </a:r>
            <a:endParaRPr sz="3200" b="1" i="0" u="none" strike="noStrike" cap="none">
              <a:solidFill>
                <a:srgbClr val="0198A3"/>
              </a:solidFill>
              <a:latin typeface="Montserrat"/>
              <a:ea typeface="Montserrat"/>
              <a:cs typeface="Montserrat"/>
              <a:sym typeface="Montserrat"/>
            </a:endParaRPr>
          </a:p>
        </p:txBody>
      </p:sp>
      <p:sp>
        <p:nvSpPr>
          <p:cNvPr id="277" name="Google Shape;277;g129952f2b5f_1_1"/>
          <p:cNvSpPr txBox="1"/>
          <p:nvPr/>
        </p:nvSpPr>
        <p:spPr>
          <a:xfrm>
            <a:off x="666774" y="817620"/>
            <a:ext cx="6544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65000"/>
              </a:lnSpc>
              <a:spcBef>
                <a:spcPts val="0"/>
              </a:spcBef>
              <a:spcAft>
                <a:spcPts val="0"/>
              </a:spcAft>
              <a:buNone/>
            </a:pPr>
            <a:r>
              <a:rPr lang="en-US" sz="2000" b="0" i="0" u="none" strike="noStrike" cap="none">
                <a:solidFill>
                  <a:schemeClr val="dk1"/>
                </a:solidFill>
                <a:latin typeface="Dosis"/>
                <a:ea typeface="Dosis"/>
                <a:cs typeface="Dosis"/>
                <a:sym typeface="Dosis"/>
              </a:rPr>
              <a:t>Mengambil data </a:t>
            </a:r>
            <a:r>
              <a:rPr lang="en-US" sz="2000">
                <a:solidFill>
                  <a:schemeClr val="dk1"/>
                </a:solidFill>
                <a:latin typeface="Dosis"/>
                <a:ea typeface="Dosis"/>
                <a:cs typeface="Dosis"/>
                <a:sym typeface="Dosis"/>
              </a:rPr>
              <a:t>dan visualisasi</a:t>
            </a:r>
            <a:endParaRPr sz="2000" b="0" i="0" u="none" strike="noStrike" cap="none">
              <a:solidFill>
                <a:schemeClr val="dk1"/>
              </a:solidFill>
              <a:latin typeface="Dosis"/>
              <a:ea typeface="Dosis"/>
              <a:cs typeface="Dosis"/>
              <a:sym typeface="Dosis"/>
            </a:endParaRPr>
          </a:p>
        </p:txBody>
      </p:sp>
      <p:pic>
        <p:nvPicPr>
          <p:cNvPr id="278" name="Google Shape;278;g129952f2b5f_1_1"/>
          <p:cNvPicPr preferRelativeResize="0"/>
          <p:nvPr/>
        </p:nvPicPr>
        <p:blipFill>
          <a:blip r:embed="rId3">
            <a:alphaModFix/>
          </a:blip>
          <a:stretch>
            <a:fillRect/>
          </a:stretch>
        </p:blipFill>
        <p:spPr>
          <a:xfrm>
            <a:off x="1207177" y="1656188"/>
            <a:ext cx="9777650" cy="3545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129952f2b5f_4_7"/>
          <p:cNvSpPr txBox="1"/>
          <p:nvPr/>
        </p:nvSpPr>
        <p:spPr>
          <a:xfrm>
            <a:off x="594395" y="208667"/>
            <a:ext cx="73524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3200" b="1" i="0" u="none" strike="noStrike" cap="none">
                <a:solidFill>
                  <a:srgbClr val="0198A3"/>
                </a:solidFill>
                <a:latin typeface="Montserrat"/>
                <a:ea typeface="Montserrat"/>
                <a:cs typeface="Montserrat"/>
                <a:sym typeface="Montserrat"/>
              </a:rPr>
              <a:t>Business Insight (2)</a:t>
            </a:r>
            <a:endParaRPr sz="3200" b="1" i="0" u="none" strike="noStrike" cap="none">
              <a:solidFill>
                <a:srgbClr val="0198A3"/>
              </a:solidFill>
              <a:latin typeface="Montserrat"/>
              <a:ea typeface="Montserrat"/>
              <a:cs typeface="Montserrat"/>
              <a:sym typeface="Montserrat"/>
            </a:endParaRPr>
          </a:p>
        </p:txBody>
      </p:sp>
      <p:sp>
        <p:nvSpPr>
          <p:cNvPr id="285" name="Google Shape;285;g129952f2b5f_4_7"/>
          <p:cNvSpPr txBox="1"/>
          <p:nvPr/>
        </p:nvSpPr>
        <p:spPr>
          <a:xfrm>
            <a:off x="319225" y="793675"/>
            <a:ext cx="5377200" cy="6119100"/>
          </a:xfrm>
          <a:prstGeom prst="rect">
            <a:avLst/>
          </a:prstGeom>
          <a:noFill/>
          <a:ln>
            <a:noFill/>
          </a:ln>
        </p:spPr>
        <p:txBody>
          <a:bodyPr spcFirstLastPara="1" wrap="square" lIns="91425" tIns="45700" rIns="91425" bIns="45700" anchor="t" anchorCtr="0">
            <a:spAutoFit/>
          </a:bodyPr>
          <a:lstStyle/>
          <a:p>
            <a:pPr marL="342900" marR="0" lvl="0" indent="-361950" algn="l" rtl="0">
              <a:lnSpc>
                <a:spcPct val="165000"/>
              </a:lnSpc>
              <a:spcBef>
                <a:spcPts val="0"/>
              </a:spcBef>
              <a:spcAft>
                <a:spcPts val="0"/>
              </a:spcAft>
              <a:buClr>
                <a:srgbClr val="000000"/>
              </a:buClr>
              <a:buSzPts val="2300"/>
              <a:buFont typeface="Dosis"/>
              <a:buChar char="•"/>
            </a:pPr>
            <a:r>
              <a:rPr lang="en-US" sz="1700">
                <a:latin typeface="Dosis"/>
                <a:ea typeface="Dosis"/>
                <a:cs typeface="Dosis"/>
                <a:sym typeface="Dosis"/>
              </a:rPr>
              <a:t>Mobil yang memiliki merk </a:t>
            </a:r>
            <a:r>
              <a:rPr lang="en-US" sz="1700" b="1">
                <a:latin typeface="Dosis"/>
                <a:ea typeface="Dosis"/>
                <a:cs typeface="Dosis"/>
                <a:sym typeface="Dosis"/>
              </a:rPr>
              <a:t>Ford, Nissan, Chevrolet, dan Hyundai</a:t>
            </a:r>
            <a:r>
              <a:rPr lang="en-US" sz="1700">
                <a:latin typeface="Dosis"/>
                <a:ea typeface="Dosis"/>
                <a:cs typeface="Dosis"/>
                <a:sym typeface="Dosis"/>
              </a:rPr>
              <a:t> mendominasi 10 besar merk mobil bekas yang terjual.</a:t>
            </a:r>
            <a:endParaRPr sz="1700">
              <a:latin typeface="Dosis"/>
              <a:ea typeface="Dosis"/>
              <a:cs typeface="Dosis"/>
              <a:sym typeface="Dosis"/>
            </a:endParaRPr>
          </a:p>
          <a:p>
            <a:pPr marL="342900" marR="0" lvl="0" indent="-323850" algn="l" rtl="0">
              <a:lnSpc>
                <a:spcPct val="165000"/>
              </a:lnSpc>
              <a:spcBef>
                <a:spcPts val="0"/>
              </a:spcBef>
              <a:spcAft>
                <a:spcPts val="0"/>
              </a:spcAft>
              <a:buSzPts val="1700"/>
              <a:buFont typeface="Dosis"/>
              <a:buChar char="•"/>
            </a:pPr>
            <a:r>
              <a:rPr lang="en-US" sz="1700">
                <a:latin typeface="Dosis"/>
                <a:ea typeface="Dosis"/>
                <a:cs typeface="Dosis"/>
                <a:sym typeface="Dosis"/>
              </a:rPr>
              <a:t>Jenis mobil bekas yang terjual berdasarkan Top 10 penjualan mayoritasnya ada </a:t>
            </a:r>
            <a:r>
              <a:rPr lang="en-US" sz="1700" b="1">
                <a:latin typeface="Dosis"/>
                <a:ea typeface="Dosis"/>
                <a:cs typeface="Dosis"/>
                <a:sym typeface="Dosis"/>
              </a:rPr>
              <a:t>sedan</a:t>
            </a:r>
            <a:r>
              <a:rPr lang="en-US" sz="1700">
                <a:latin typeface="Dosis"/>
                <a:ea typeface="Dosis"/>
                <a:cs typeface="Dosis"/>
                <a:sym typeface="Dosis"/>
              </a:rPr>
              <a:t>, kemudian ada yang berjenis </a:t>
            </a:r>
            <a:r>
              <a:rPr lang="en-US" sz="1700" b="1">
                <a:latin typeface="Dosis"/>
                <a:ea typeface="Dosis"/>
                <a:cs typeface="Dosis"/>
                <a:sym typeface="Dosis"/>
              </a:rPr>
              <a:t>SUV</a:t>
            </a:r>
            <a:r>
              <a:rPr lang="en-US" sz="1700">
                <a:latin typeface="Dosis"/>
                <a:ea typeface="Dosis"/>
                <a:cs typeface="Dosis"/>
                <a:sym typeface="Dosis"/>
              </a:rPr>
              <a:t>.</a:t>
            </a:r>
            <a:endParaRPr sz="1700">
              <a:latin typeface="Dosis"/>
              <a:ea typeface="Dosis"/>
              <a:cs typeface="Dosis"/>
              <a:sym typeface="Dosis"/>
            </a:endParaRPr>
          </a:p>
          <a:p>
            <a:pPr marL="342900" marR="0" lvl="0" indent="-323850" algn="l" rtl="0">
              <a:lnSpc>
                <a:spcPct val="165000"/>
              </a:lnSpc>
              <a:spcBef>
                <a:spcPts val="0"/>
              </a:spcBef>
              <a:spcAft>
                <a:spcPts val="0"/>
              </a:spcAft>
              <a:buSzPts val="1700"/>
              <a:buChar char="•"/>
            </a:pPr>
            <a:r>
              <a:rPr lang="en-US" sz="1700">
                <a:latin typeface="Dosis"/>
                <a:ea typeface="Dosis"/>
                <a:cs typeface="Dosis"/>
                <a:sym typeface="Dosis"/>
              </a:rPr>
              <a:t>Untuk tahunnya berdasarkan Top 10 Penjualan ini adalah mobil yang </a:t>
            </a:r>
            <a:r>
              <a:rPr lang="en-US" sz="1700" b="1">
                <a:latin typeface="Dosis"/>
                <a:ea typeface="Dosis"/>
                <a:cs typeface="Dosis"/>
                <a:sym typeface="Dosis"/>
              </a:rPr>
              <a:t>bertahun muda</a:t>
            </a:r>
            <a:r>
              <a:rPr lang="en-US" sz="1700">
                <a:latin typeface="Dosis"/>
                <a:ea typeface="Dosis"/>
                <a:cs typeface="Dosis"/>
                <a:sym typeface="Dosis"/>
              </a:rPr>
              <a:t>, yaitu yang berada pada </a:t>
            </a:r>
            <a:r>
              <a:rPr lang="en-US" sz="1700" b="1">
                <a:latin typeface="Dosis"/>
                <a:ea typeface="Dosis"/>
                <a:cs typeface="Dosis"/>
                <a:sym typeface="Dosis"/>
              </a:rPr>
              <a:t>range 1-4 tahun kebelakang</a:t>
            </a:r>
            <a:r>
              <a:rPr lang="en-US" sz="1700">
                <a:latin typeface="Dosis"/>
                <a:ea typeface="Dosis"/>
                <a:cs typeface="Dosis"/>
                <a:sym typeface="Dosis"/>
              </a:rPr>
              <a:t> dari tahun data ini diperoleh yaitu 2015.</a:t>
            </a:r>
            <a:endParaRPr sz="1700">
              <a:latin typeface="Dosis"/>
              <a:ea typeface="Dosis"/>
              <a:cs typeface="Dosis"/>
              <a:sym typeface="Dosis"/>
            </a:endParaRPr>
          </a:p>
          <a:p>
            <a:pPr marL="342900" marR="0" lvl="0" indent="-323850" algn="l" rtl="0">
              <a:lnSpc>
                <a:spcPct val="165000"/>
              </a:lnSpc>
              <a:spcBef>
                <a:spcPts val="0"/>
              </a:spcBef>
              <a:spcAft>
                <a:spcPts val="0"/>
              </a:spcAft>
              <a:buSzPts val="1700"/>
              <a:buFont typeface="Dosis"/>
              <a:buChar char="•"/>
            </a:pPr>
            <a:r>
              <a:rPr lang="en-US" sz="1700">
                <a:latin typeface="Dosis"/>
                <a:ea typeface="Dosis"/>
                <a:cs typeface="Dosis"/>
                <a:sym typeface="Dosis"/>
              </a:rPr>
              <a:t>Perusahaan dapat mempertimbangkan untuk fokus untuk menjual mobil pada segmen merk, jenis, dan tahun tersebut melihat Top 10 penjualan didominasi oleh hal-hal tersebut. </a:t>
            </a:r>
            <a:endParaRPr sz="1700">
              <a:latin typeface="Dosis"/>
              <a:ea typeface="Dosis"/>
              <a:cs typeface="Dosis"/>
              <a:sym typeface="Dosis"/>
            </a:endParaRPr>
          </a:p>
        </p:txBody>
      </p:sp>
      <p:pic>
        <p:nvPicPr>
          <p:cNvPr id="286" name="Google Shape;286;g129952f2b5f_4_7"/>
          <p:cNvPicPr preferRelativeResize="0"/>
          <p:nvPr/>
        </p:nvPicPr>
        <p:blipFill>
          <a:blip r:embed="rId3">
            <a:alphaModFix/>
          </a:blip>
          <a:stretch>
            <a:fillRect/>
          </a:stretch>
        </p:blipFill>
        <p:spPr>
          <a:xfrm>
            <a:off x="5848825" y="793675"/>
            <a:ext cx="6218625" cy="5911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D21BE-8C6E-3FE8-23BC-896D84EBF73F}"/>
              </a:ext>
            </a:extLst>
          </p:cNvPr>
          <p:cNvSpPr>
            <a:spLocks noGrp="1"/>
          </p:cNvSpPr>
          <p:nvPr>
            <p:ph type="title"/>
          </p:nvPr>
        </p:nvSpPr>
        <p:spPr/>
        <p:txBody>
          <a:bodyPr/>
          <a:lstStyle/>
          <a:p>
            <a:r>
              <a:rPr lang="en-US" dirty="0"/>
              <a:t>Data Cleansing</a:t>
            </a:r>
            <a:endParaRPr lang="id-ID" dirty="0"/>
          </a:p>
        </p:txBody>
      </p:sp>
    </p:spTree>
    <p:extLst>
      <p:ext uri="{BB962C8B-B14F-4D97-AF65-F5344CB8AC3E}">
        <p14:creationId xmlns:p14="http://schemas.microsoft.com/office/powerpoint/2010/main" val="197415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2"/>
          <p:cNvSpPr txBox="1"/>
          <p:nvPr/>
        </p:nvSpPr>
        <p:spPr>
          <a:xfrm>
            <a:off x="1041725" y="1887700"/>
            <a:ext cx="10533000" cy="3439363"/>
          </a:xfrm>
          <a:prstGeom prst="rect">
            <a:avLst/>
          </a:prstGeom>
          <a:noFill/>
          <a:ln>
            <a:noFill/>
          </a:ln>
        </p:spPr>
        <p:txBody>
          <a:bodyPr spcFirstLastPara="1" wrap="square" lIns="91425" tIns="45700" rIns="91425" bIns="45700" anchor="t" anchorCtr="0">
            <a:spAutoFit/>
          </a:bodyPr>
          <a:lstStyle/>
          <a:p>
            <a:pPr algn="just">
              <a:lnSpc>
                <a:spcPts val="2866"/>
              </a:lnSpc>
            </a:pPr>
            <a:r>
              <a:rPr lang="en-US" sz="2000" spc="204" dirty="0">
                <a:solidFill>
                  <a:srgbClr val="000000"/>
                </a:solidFill>
                <a:latin typeface="Glacial Indifference"/>
              </a:rPr>
              <a:t>PT </a:t>
            </a:r>
            <a:r>
              <a:rPr lang="en-US" sz="2000" spc="204" dirty="0" err="1">
                <a:solidFill>
                  <a:srgbClr val="000000"/>
                </a:solidFill>
                <a:latin typeface="Glacial Indifference"/>
              </a:rPr>
              <a:t>Otokar</a:t>
            </a:r>
            <a:r>
              <a:rPr lang="en-US" sz="2000" spc="204" dirty="0">
                <a:solidFill>
                  <a:srgbClr val="000000"/>
                </a:solidFill>
                <a:latin typeface="Glacial Indifference"/>
              </a:rPr>
              <a:t> </a:t>
            </a:r>
            <a:r>
              <a:rPr lang="en-US" sz="2000" spc="204" dirty="0" err="1">
                <a:solidFill>
                  <a:srgbClr val="000000"/>
                </a:solidFill>
                <a:latin typeface="Glacial Indifference"/>
              </a:rPr>
              <a:t>merupakan</a:t>
            </a:r>
            <a:r>
              <a:rPr lang="en-US" sz="2000" spc="204" dirty="0">
                <a:solidFill>
                  <a:srgbClr val="000000"/>
                </a:solidFill>
                <a:latin typeface="Glacial Indifference"/>
              </a:rPr>
              <a:t> </a:t>
            </a:r>
            <a:r>
              <a:rPr lang="en-US" sz="2000" spc="204" dirty="0" err="1">
                <a:solidFill>
                  <a:srgbClr val="000000"/>
                </a:solidFill>
                <a:latin typeface="Glacial Indifference"/>
              </a:rPr>
              <a:t>sebuah</a:t>
            </a:r>
            <a:r>
              <a:rPr lang="en-US" sz="2000" spc="204" dirty="0">
                <a:solidFill>
                  <a:srgbClr val="000000"/>
                </a:solidFill>
                <a:latin typeface="Glacial Indifference"/>
              </a:rPr>
              <a:t> </a:t>
            </a:r>
            <a:r>
              <a:rPr lang="en-US" sz="2000" spc="204" dirty="0" err="1">
                <a:solidFill>
                  <a:srgbClr val="000000"/>
                </a:solidFill>
                <a:latin typeface="Glacial Indifference"/>
              </a:rPr>
              <a:t>perusahaan</a:t>
            </a:r>
            <a:r>
              <a:rPr lang="en-US" sz="2000" spc="204" dirty="0">
                <a:solidFill>
                  <a:srgbClr val="000000"/>
                </a:solidFill>
                <a:latin typeface="Glacial Indifference"/>
              </a:rPr>
              <a:t> yang </a:t>
            </a:r>
            <a:r>
              <a:rPr lang="en-US" sz="2000" spc="204" dirty="0" err="1">
                <a:solidFill>
                  <a:srgbClr val="000000"/>
                </a:solidFill>
                <a:latin typeface="Glacial Indifference"/>
              </a:rPr>
              <a:t>bergerak</a:t>
            </a:r>
            <a:r>
              <a:rPr lang="en-US" sz="2000" spc="204" dirty="0">
                <a:solidFill>
                  <a:srgbClr val="000000"/>
                </a:solidFill>
                <a:latin typeface="Glacial Indifference"/>
              </a:rPr>
              <a:t> di </a:t>
            </a:r>
            <a:r>
              <a:rPr lang="en-US" sz="2000" b="1" spc="204" dirty="0" err="1">
                <a:solidFill>
                  <a:srgbClr val="000000"/>
                </a:solidFill>
                <a:latin typeface="Glacial Indifference Bold"/>
              </a:rPr>
              <a:t>bidang</a:t>
            </a:r>
            <a:r>
              <a:rPr lang="en-US" sz="2000" b="1" spc="204" dirty="0">
                <a:solidFill>
                  <a:srgbClr val="000000"/>
                </a:solidFill>
                <a:latin typeface="Glacial Indifference Bold"/>
              </a:rPr>
              <a:t> </a:t>
            </a:r>
            <a:r>
              <a:rPr lang="en-US" sz="2000" b="1" spc="204" dirty="0" err="1">
                <a:solidFill>
                  <a:srgbClr val="000000"/>
                </a:solidFill>
                <a:latin typeface="Glacial Indifference Bold"/>
              </a:rPr>
              <a:t>penjualan</a:t>
            </a:r>
            <a:r>
              <a:rPr lang="en-US" sz="2000" b="1" spc="204" dirty="0">
                <a:solidFill>
                  <a:srgbClr val="000000"/>
                </a:solidFill>
                <a:latin typeface="Glacial Indifference Bold"/>
              </a:rPr>
              <a:t> </a:t>
            </a:r>
            <a:r>
              <a:rPr lang="en-US" sz="2000" b="1" spc="204" dirty="0" err="1">
                <a:solidFill>
                  <a:srgbClr val="000000"/>
                </a:solidFill>
                <a:latin typeface="Glacial Indifference Bold"/>
              </a:rPr>
              <a:t>mobil</a:t>
            </a:r>
            <a:r>
              <a:rPr lang="en-US" sz="2000" b="1" spc="204" dirty="0">
                <a:solidFill>
                  <a:srgbClr val="000000"/>
                </a:solidFill>
                <a:latin typeface="Glacial Indifference Bold"/>
              </a:rPr>
              <a:t> </a:t>
            </a:r>
            <a:r>
              <a:rPr lang="en-US" sz="2000" b="1" spc="204" dirty="0" err="1">
                <a:solidFill>
                  <a:srgbClr val="000000"/>
                </a:solidFill>
                <a:latin typeface="Glacial Indifference Bold"/>
              </a:rPr>
              <a:t>bekas</a:t>
            </a:r>
            <a:r>
              <a:rPr lang="en-US" sz="2000" spc="204" dirty="0">
                <a:solidFill>
                  <a:srgbClr val="000000"/>
                </a:solidFill>
                <a:latin typeface="Glacial Indifference"/>
              </a:rPr>
              <a:t>. Perusahaan ini </a:t>
            </a:r>
            <a:r>
              <a:rPr lang="en-US" sz="2000" b="1" spc="204" dirty="0" err="1">
                <a:solidFill>
                  <a:srgbClr val="000000"/>
                </a:solidFill>
                <a:latin typeface="Glacial Indifference Bold"/>
              </a:rPr>
              <a:t>kesulitan</a:t>
            </a:r>
            <a:r>
              <a:rPr lang="en-US" sz="2000" b="1" spc="204" dirty="0">
                <a:solidFill>
                  <a:srgbClr val="000000"/>
                </a:solidFill>
                <a:latin typeface="Glacial Indifference Bold"/>
              </a:rPr>
              <a:t> </a:t>
            </a:r>
            <a:r>
              <a:rPr lang="en-US" sz="2000" b="1" spc="204" dirty="0" err="1">
                <a:solidFill>
                  <a:srgbClr val="000000"/>
                </a:solidFill>
                <a:latin typeface="Glacial Indifference Bold"/>
              </a:rPr>
              <a:t>menentukan</a:t>
            </a:r>
            <a:r>
              <a:rPr lang="en-US" sz="2000" b="1" spc="204" dirty="0">
                <a:solidFill>
                  <a:srgbClr val="000000"/>
                </a:solidFill>
                <a:latin typeface="Glacial Indifference Bold"/>
              </a:rPr>
              <a:t> </a:t>
            </a:r>
            <a:r>
              <a:rPr lang="en-US" sz="2000" b="1" spc="204" dirty="0" err="1">
                <a:solidFill>
                  <a:srgbClr val="000000"/>
                </a:solidFill>
                <a:latin typeface="Glacial Indifference Bold"/>
              </a:rPr>
              <a:t>harga</a:t>
            </a:r>
            <a:r>
              <a:rPr lang="en-US" sz="2000" b="1" spc="204" dirty="0">
                <a:solidFill>
                  <a:srgbClr val="000000"/>
                </a:solidFill>
                <a:latin typeface="Glacial Indifference Bold"/>
              </a:rPr>
              <a:t> </a:t>
            </a:r>
            <a:r>
              <a:rPr lang="en-US" sz="2000" spc="204" dirty="0" err="1">
                <a:solidFill>
                  <a:srgbClr val="000000"/>
                </a:solidFill>
                <a:latin typeface="Glacial Indifference"/>
              </a:rPr>
              <a:t>untuk</a:t>
            </a:r>
            <a:r>
              <a:rPr lang="en-US" sz="2000" spc="204" dirty="0">
                <a:solidFill>
                  <a:srgbClr val="000000"/>
                </a:solidFill>
                <a:latin typeface="Glacial Indifference"/>
              </a:rPr>
              <a:t> </a:t>
            </a:r>
            <a:r>
              <a:rPr lang="en-US" sz="2000" spc="204" dirty="0" err="1">
                <a:solidFill>
                  <a:srgbClr val="000000"/>
                </a:solidFill>
                <a:latin typeface="Glacial Indifference"/>
              </a:rPr>
              <a:t>mobil</a:t>
            </a:r>
            <a:r>
              <a:rPr lang="en-US" sz="2000" spc="204" dirty="0">
                <a:solidFill>
                  <a:srgbClr val="000000"/>
                </a:solidFill>
                <a:latin typeface="Glacial Indifference"/>
              </a:rPr>
              <a:t> </a:t>
            </a:r>
            <a:r>
              <a:rPr lang="en-US" sz="2000" spc="204" dirty="0" err="1">
                <a:solidFill>
                  <a:srgbClr val="000000"/>
                </a:solidFill>
                <a:latin typeface="Glacial Indifference"/>
              </a:rPr>
              <a:t>bekas</a:t>
            </a:r>
            <a:r>
              <a:rPr lang="en-US" sz="2000" spc="204" dirty="0">
                <a:solidFill>
                  <a:srgbClr val="000000"/>
                </a:solidFill>
                <a:latin typeface="Glacial Indifference"/>
              </a:rPr>
              <a:t> yang </a:t>
            </a:r>
            <a:r>
              <a:rPr lang="en-US" sz="2000" spc="204" dirty="0" err="1">
                <a:solidFill>
                  <a:srgbClr val="000000"/>
                </a:solidFill>
                <a:latin typeface="Glacial Indifference"/>
              </a:rPr>
              <a:t>akan</a:t>
            </a:r>
            <a:r>
              <a:rPr lang="en-US" sz="2000" spc="204" dirty="0">
                <a:solidFill>
                  <a:srgbClr val="000000"/>
                </a:solidFill>
                <a:latin typeface="Glacial Indifference"/>
              </a:rPr>
              <a:t> </a:t>
            </a:r>
            <a:r>
              <a:rPr lang="en-US" sz="2000" spc="204" dirty="0" err="1">
                <a:solidFill>
                  <a:srgbClr val="000000"/>
                </a:solidFill>
                <a:latin typeface="Glacial Indifference"/>
              </a:rPr>
              <a:t>mereka</a:t>
            </a:r>
            <a:r>
              <a:rPr lang="en-US" sz="2000" spc="204" dirty="0">
                <a:solidFill>
                  <a:srgbClr val="000000"/>
                </a:solidFill>
                <a:latin typeface="Glacial Indifference"/>
              </a:rPr>
              <a:t> </a:t>
            </a:r>
            <a:r>
              <a:rPr lang="en-US" sz="2000" spc="204" dirty="0" err="1">
                <a:solidFill>
                  <a:srgbClr val="000000"/>
                </a:solidFill>
                <a:latin typeface="Glacial Indifference"/>
              </a:rPr>
              <a:t>jual</a:t>
            </a:r>
            <a:r>
              <a:rPr lang="en-US" sz="2000" spc="204" dirty="0">
                <a:solidFill>
                  <a:srgbClr val="000000"/>
                </a:solidFill>
                <a:latin typeface="Glacial Indifference"/>
              </a:rPr>
              <a:t>. </a:t>
            </a:r>
          </a:p>
          <a:p>
            <a:pPr algn="just">
              <a:lnSpc>
                <a:spcPts val="2866"/>
              </a:lnSpc>
            </a:pPr>
            <a:endParaRPr lang="en-US" sz="2000" spc="204" dirty="0">
              <a:solidFill>
                <a:srgbClr val="000000"/>
              </a:solidFill>
              <a:latin typeface="Glacial Indifference"/>
            </a:endParaRPr>
          </a:p>
          <a:p>
            <a:pPr algn="just">
              <a:lnSpc>
                <a:spcPts val="2866"/>
              </a:lnSpc>
            </a:pPr>
            <a:r>
              <a:rPr lang="en-US" sz="2000" spc="204" dirty="0">
                <a:solidFill>
                  <a:srgbClr val="000000"/>
                </a:solidFill>
                <a:latin typeface="Glacial Indifference"/>
              </a:rPr>
              <a:t>Perusahaan </a:t>
            </a:r>
            <a:r>
              <a:rPr lang="en-US" sz="2000" spc="204" dirty="0" err="1">
                <a:solidFill>
                  <a:srgbClr val="000000"/>
                </a:solidFill>
                <a:latin typeface="Glacial Indifference"/>
              </a:rPr>
              <a:t>ingin</a:t>
            </a:r>
            <a:r>
              <a:rPr lang="en-US" sz="2000" spc="204" dirty="0">
                <a:solidFill>
                  <a:srgbClr val="000000"/>
                </a:solidFill>
                <a:latin typeface="Glacial Indifference"/>
              </a:rPr>
              <a:t> </a:t>
            </a:r>
            <a:r>
              <a:rPr lang="en-US" sz="2000" spc="204" dirty="0" err="1">
                <a:solidFill>
                  <a:srgbClr val="000000"/>
                </a:solidFill>
                <a:latin typeface="Glacial Indifference"/>
              </a:rPr>
              <a:t>menggunakan</a:t>
            </a:r>
            <a:r>
              <a:rPr lang="en-US" sz="2000" spc="204" dirty="0">
                <a:solidFill>
                  <a:srgbClr val="000000"/>
                </a:solidFill>
                <a:latin typeface="Glacial Indifference"/>
              </a:rPr>
              <a:t> </a:t>
            </a:r>
            <a:r>
              <a:rPr lang="en-US" sz="2000" b="1" spc="204" dirty="0">
                <a:solidFill>
                  <a:srgbClr val="000000"/>
                </a:solidFill>
                <a:latin typeface="Glacial Indifference Bold"/>
              </a:rPr>
              <a:t>MMR</a:t>
            </a:r>
            <a:r>
              <a:rPr lang="en-US" sz="2000" spc="204" dirty="0">
                <a:solidFill>
                  <a:srgbClr val="000000"/>
                </a:solidFill>
                <a:latin typeface="Glacial Indifference Bold"/>
              </a:rPr>
              <a:t> </a:t>
            </a:r>
            <a:r>
              <a:rPr lang="en-US" sz="2000" spc="204" dirty="0" err="1">
                <a:solidFill>
                  <a:srgbClr val="000000"/>
                </a:solidFill>
                <a:latin typeface="Glacial Indifference"/>
              </a:rPr>
              <a:t>untuk</a:t>
            </a:r>
            <a:r>
              <a:rPr lang="en-US" sz="2000" spc="204" dirty="0">
                <a:solidFill>
                  <a:srgbClr val="000000"/>
                </a:solidFill>
                <a:latin typeface="Glacial Indifference"/>
              </a:rPr>
              <a:t> </a:t>
            </a:r>
            <a:r>
              <a:rPr lang="en-US" sz="2000" spc="204" dirty="0" err="1">
                <a:solidFill>
                  <a:srgbClr val="000000"/>
                </a:solidFill>
                <a:latin typeface="Glacial Indifference"/>
              </a:rPr>
              <a:t>menentukan</a:t>
            </a:r>
            <a:r>
              <a:rPr lang="en-US" sz="2000" spc="204" dirty="0">
                <a:solidFill>
                  <a:srgbClr val="000000"/>
                </a:solidFill>
                <a:latin typeface="Glacial Indifference"/>
              </a:rPr>
              <a:t> </a:t>
            </a:r>
            <a:r>
              <a:rPr lang="en-US" sz="2000" spc="204" dirty="0" err="1">
                <a:solidFill>
                  <a:srgbClr val="000000"/>
                </a:solidFill>
                <a:latin typeface="Glacial Indifference"/>
              </a:rPr>
              <a:t>harga</a:t>
            </a:r>
            <a:r>
              <a:rPr lang="en-US" sz="2000" spc="204" dirty="0">
                <a:solidFill>
                  <a:srgbClr val="000000"/>
                </a:solidFill>
                <a:latin typeface="Glacial Indifference"/>
              </a:rPr>
              <a:t> </a:t>
            </a:r>
            <a:r>
              <a:rPr lang="en-US" sz="2000" spc="204" dirty="0" err="1">
                <a:solidFill>
                  <a:srgbClr val="000000"/>
                </a:solidFill>
                <a:latin typeface="Glacial Indifference"/>
              </a:rPr>
              <a:t>jual</a:t>
            </a:r>
            <a:r>
              <a:rPr lang="en-US" sz="2000" spc="204" dirty="0">
                <a:solidFill>
                  <a:srgbClr val="000000"/>
                </a:solidFill>
                <a:latin typeface="Glacial Indifference"/>
              </a:rPr>
              <a:t> </a:t>
            </a:r>
            <a:r>
              <a:rPr lang="en-US" sz="2000" spc="204" dirty="0" err="1">
                <a:solidFill>
                  <a:srgbClr val="000000"/>
                </a:solidFill>
                <a:latin typeface="Glacial Indifference"/>
              </a:rPr>
              <a:t>kendaraan</a:t>
            </a:r>
            <a:r>
              <a:rPr lang="en-US" sz="2000" spc="204" dirty="0">
                <a:solidFill>
                  <a:srgbClr val="000000"/>
                </a:solidFill>
                <a:latin typeface="Glacial Indifference"/>
              </a:rPr>
              <a:t>. MMR </a:t>
            </a:r>
            <a:r>
              <a:rPr lang="en-US" sz="2000" spc="204" dirty="0" err="1">
                <a:solidFill>
                  <a:srgbClr val="000000"/>
                </a:solidFill>
                <a:latin typeface="Glacial Indifference"/>
              </a:rPr>
              <a:t>adalah</a:t>
            </a:r>
            <a:r>
              <a:rPr lang="en-US" sz="2000" spc="204" dirty="0">
                <a:solidFill>
                  <a:srgbClr val="000000"/>
                </a:solidFill>
                <a:latin typeface="Glacial Indifference"/>
              </a:rPr>
              <a:t> </a:t>
            </a:r>
            <a:r>
              <a:rPr lang="en-US" sz="2000" spc="204" dirty="0" err="1">
                <a:solidFill>
                  <a:srgbClr val="000000"/>
                </a:solidFill>
                <a:latin typeface="Glacial Indifference"/>
              </a:rPr>
              <a:t>perkiraan</a:t>
            </a:r>
            <a:r>
              <a:rPr lang="en-US" sz="2000" spc="204" dirty="0">
                <a:solidFill>
                  <a:srgbClr val="000000"/>
                </a:solidFill>
                <a:latin typeface="Glacial Indifference"/>
              </a:rPr>
              <a:t> </a:t>
            </a:r>
            <a:r>
              <a:rPr lang="en-US" sz="2000" spc="204" dirty="0" err="1">
                <a:solidFill>
                  <a:srgbClr val="000000"/>
                </a:solidFill>
                <a:latin typeface="Glacial Indifference"/>
              </a:rPr>
              <a:t>harga</a:t>
            </a:r>
            <a:r>
              <a:rPr lang="en-US" sz="2000" spc="204" dirty="0">
                <a:solidFill>
                  <a:srgbClr val="000000"/>
                </a:solidFill>
                <a:latin typeface="Glacial Indifference"/>
              </a:rPr>
              <a:t> </a:t>
            </a:r>
            <a:r>
              <a:rPr lang="en-US" sz="2000" spc="204" dirty="0" err="1">
                <a:solidFill>
                  <a:srgbClr val="000000"/>
                </a:solidFill>
                <a:latin typeface="Glacial Indifference"/>
              </a:rPr>
              <a:t>mobil</a:t>
            </a:r>
            <a:r>
              <a:rPr lang="en-US" sz="2000" spc="204" dirty="0">
                <a:solidFill>
                  <a:srgbClr val="000000"/>
                </a:solidFill>
                <a:latin typeface="Glacial Indifference"/>
              </a:rPr>
              <a:t> </a:t>
            </a:r>
            <a:r>
              <a:rPr lang="en-US" sz="2000" spc="204" dirty="0" err="1">
                <a:solidFill>
                  <a:srgbClr val="000000"/>
                </a:solidFill>
                <a:latin typeface="Glacial Indifference"/>
              </a:rPr>
              <a:t>bekas</a:t>
            </a:r>
            <a:r>
              <a:rPr lang="en-US" sz="2000" spc="204" dirty="0">
                <a:solidFill>
                  <a:srgbClr val="000000"/>
                </a:solidFill>
                <a:latin typeface="Glacial Indifference"/>
              </a:rPr>
              <a:t> yang </a:t>
            </a:r>
            <a:r>
              <a:rPr lang="en-US" sz="2000" spc="204" dirty="0" err="1">
                <a:solidFill>
                  <a:srgbClr val="000000"/>
                </a:solidFill>
                <a:latin typeface="Glacial Indifference"/>
              </a:rPr>
              <a:t>disediakan</a:t>
            </a:r>
            <a:r>
              <a:rPr lang="en-US" sz="2000" spc="204" dirty="0">
                <a:solidFill>
                  <a:srgbClr val="000000"/>
                </a:solidFill>
                <a:latin typeface="Glacial Indifference"/>
              </a:rPr>
              <a:t> oleh </a:t>
            </a:r>
            <a:r>
              <a:rPr lang="en-US" sz="2000" spc="204" dirty="0" err="1">
                <a:solidFill>
                  <a:srgbClr val="000000"/>
                </a:solidFill>
                <a:latin typeface="Glacial Indifference"/>
              </a:rPr>
              <a:t>perusahaan</a:t>
            </a:r>
            <a:r>
              <a:rPr lang="en-US" sz="2000" spc="204" dirty="0">
                <a:solidFill>
                  <a:srgbClr val="000000"/>
                </a:solidFill>
                <a:latin typeface="Glacial Indifference"/>
              </a:rPr>
              <a:t> lain</a:t>
            </a:r>
            <a:r>
              <a:rPr lang="en-US" sz="2000" spc="204" dirty="0">
                <a:solidFill>
                  <a:srgbClr val="000000"/>
                </a:solidFill>
                <a:latin typeface="Glacial Indifference Bold"/>
              </a:rPr>
              <a:t>. </a:t>
            </a:r>
            <a:r>
              <a:rPr lang="en-US" sz="2000" spc="204" dirty="0" err="1">
                <a:solidFill>
                  <a:srgbClr val="000000"/>
                </a:solidFill>
                <a:latin typeface="Glacial Indifference"/>
              </a:rPr>
              <a:t>Namun</a:t>
            </a:r>
            <a:r>
              <a:rPr lang="en-US" sz="2000" spc="204" dirty="0">
                <a:solidFill>
                  <a:srgbClr val="000000"/>
                </a:solidFill>
                <a:latin typeface="Glacial Indifference"/>
              </a:rPr>
              <a:t>, </a:t>
            </a:r>
            <a:r>
              <a:rPr lang="en-US" sz="2000" spc="204" dirty="0" err="1">
                <a:solidFill>
                  <a:srgbClr val="000000"/>
                </a:solidFill>
                <a:latin typeface="Glacial Indifference"/>
              </a:rPr>
              <a:t>setelah</a:t>
            </a:r>
            <a:r>
              <a:rPr lang="en-US" sz="2000" spc="204" dirty="0">
                <a:solidFill>
                  <a:srgbClr val="000000"/>
                </a:solidFill>
                <a:latin typeface="Glacial Indifference"/>
              </a:rPr>
              <a:t> </a:t>
            </a:r>
            <a:r>
              <a:rPr lang="en-US" sz="2000" spc="204" dirty="0" err="1">
                <a:solidFill>
                  <a:srgbClr val="000000"/>
                </a:solidFill>
                <a:latin typeface="Glacial Indifference"/>
              </a:rPr>
              <a:t>dilakukan</a:t>
            </a:r>
            <a:r>
              <a:rPr lang="en-US" sz="2000" spc="204" dirty="0">
                <a:solidFill>
                  <a:srgbClr val="000000"/>
                </a:solidFill>
                <a:latin typeface="Glacial Indifference"/>
              </a:rPr>
              <a:t> </a:t>
            </a:r>
            <a:r>
              <a:rPr lang="en-US" sz="2000" spc="204" dirty="0" err="1">
                <a:solidFill>
                  <a:srgbClr val="000000"/>
                </a:solidFill>
                <a:latin typeface="Glacial Indifference"/>
              </a:rPr>
              <a:t>analisis</a:t>
            </a:r>
            <a:r>
              <a:rPr lang="en-US" sz="2000" spc="204" dirty="0">
                <a:solidFill>
                  <a:srgbClr val="000000"/>
                </a:solidFill>
                <a:latin typeface="Glacial Indifference"/>
              </a:rPr>
              <a:t> </a:t>
            </a:r>
            <a:r>
              <a:rPr lang="en-US" sz="2000" spc="204" dirty="0" err="1">
                <a:solidFill>
                  <a:srgbClr val="000000"/>
                </a:solidFill>
                <a:latin typeface="Glacial Indifference"/>
              </a:rPr>
              <a:t>ternyata</a:t>
            </a:r>
            <a:r>
              <a:rPr lang="en-US" sz="2000" spc="204" dirty="0">
                <a:solidFill>
                  <a:srgbClr val="000000"/>
                </a:solidFill>
                <a:latin typeface="Glacial Indifference"/>
              </a:rPr>
              <a:t> </a:t>
            </a:r>
            <a:r>
              <a:rPr lang="en-US" sz="2000" b="1" spc="204" dirty="0" err="1">
                <a:solidFill>
                  <a:srgbClr val="000000"/>
                </a:solidFill>
                <a:latin typeface="Glacial Indifference Bold"/>
              </a:rPr>
              <a:t>prediksi</a:t>
            </a:r>
            <a:r>
              <a:rPr lang="en-US" sz="2000" b="1" spc="204" dirty="0">
                <a:solidFill>
                  <a:srgbClr val="000000"/>
                </a:solidFill>
                <a:latin typeface="Glacial Indifference Bold"/>
              </a:rPr>
              <a:t> MMR </a:t>
            </a:r>
            <a:r>
              <a:rPr lang="en-US" sz="2000" spc="204" dirty="0" err="1">
                <a:solidFill>
                  <a:srgbClr val="000000"/>
                </a:solidFill>
                <a:latin typeface="Glacial Indifference"/>
              </a:rPr>
              <a:t>sering</a:t>
            </a:r>
            <a:r>
              <a:rPr lang="en-US" sz="2000" spc="204" dirty="0">
                <a:solidFill>
                  <a:srgbClr val="000000"/>
                </a:solidFill>
                <a:latin typeface="Glacial Indifference"/>
              </a:rPr>
              <a:t> </a:t>
            </a:r>
            <a:r>
              <a:rPr lang="en-US" sz="2000" spc="204" dirty="0" err="1">
                <a:solidFill>
                  <a:srgbClr val="000000"/>
                </a:solidFill>
                <a:latin typeface="Glacial Indifference"/>
              </a:rPr>
              <a:t>memprediksi</a:t>
            </a:r>
            <a:r>
              <a:rPr lang="en-US" sz="2000" spc="204" dirty="0">
                <a:solidFill>
                  <a:srgbClr val="000000"/>
                </a:solidFill>
                <a:latin typeface="Glacial Indifference"/>
              </a:rPr>
              <a:t> </a:t>
            </a:r>
            <a:r>
              <a:rPr lang="en-US" sz="2000" spc="204" dirty="0" err="1">
                <a:solidFill>
                  <a:srgbClr val="000000"/>
                </a:solidFill>
                <a:latin typeface="Glacial Indifference"/>
              </a:rPr>
              <a:t>harga</a:t>
            </a:r>
            <a:r>
              <a:rPr lang="en-US" sz="2000" spc="204" dirty="0">
                <a:solidFill>
                  <a:srgbClr val="000000"/>
                </a:solidFill>
                <a:latin typeface="Glacial Indifference"/>
              </a:rPr>
              <a:t> </a:t>
            </a:r>
            <a:r>
              <a:rPr lang="en-US" sz="2000" spc="204" dirty="0" err="1">
                <a:solidFill>
                  <a:srgbClr val="000000"/>
                </a:solidFill>
                <a:latin typeface="Glacial Indifference"/>
              </a:rPr>
              <a:t>jual</a:t>
            </a:r>
            <a:r>
              <a:rPr lang="en-US" sz="2000" spc="204" dirty="0">
                <a:solidFill>
                  <a:srgbClr val="000000"/>
                </a:solidFill>
                <a:latin typeface="Glacial Indifference"/>
              </a:rPr>
              <a:t> </a:t>
            </a:r>
            <a:r>
              <a:rPr lang="en-US" sz="2000" spc="204" dirty="0" err="1">
                <a:solidFill>
                  <a:srgbClr val="000000"/>
                </a:solidFill>
                <a:latin typeface="Glacial Indifference"/>
              </a:rPr>
              <a:t>jauh</a:t>
            </a:r>
            <a:r>
              <a:rPr lang="en-US" sz="2000" spc="204" dirty="0">
                <a:solidFill>
                  <a:srgbClr val="000000"/>
                </a:solidFill>
                <a:latin typeface="Glacial Indifference"/>
              </a:rPr>
              <a:t> di </a:t>
            </a:r>
            <a:r>
              <a:rPr lang="en-US" sz="2000" spc="204" dirty="0" err="1">
                <a:solidFill>
                  <a:srgbClr val="000000"/>
                </a:solidFill>
                <a:latin typeface="Glacial Indifference"/>
              </a:rPr>
              <a:t>bawah</a:t>
            </a:r>
            <a:r>
              <a:rPr lang="en-US" sz="2000" spc="204" dirty="0">
                <a:solidFill>
                  <a:srgbClr val="000000"/>
                </a:solidFill>
                <a:latin typeface="Glacial Indifference"/>
              </a:rPr>
              <a:t> </a:t>
            </a:r>
            <a:r>
              <a:rPr lang="en-US" sz="2000" spc="204" dirty="0" err="1">
                <a:solidFill>
                  <a:srgbClr val="000000"/>
                </a:solidFill>
                <a:latin typeface="Glacial Indifference"/>
              </a:rPr>
              <a:t>harga</a:t>
            </a:r>
            <a:r>
              <a:rPr lang="en-US" sz="2000" spc="204" dirty="0">
                <a:solidFill>
                  <a:srgbClr val="000000"/>
                </a:solidFill>
                <a:latin typeface="Glacial Indifference"/>
              </a:rPr>
              <a:t> </a:t>
            </a:r>
            <a:r>
              <a:rPr lang="en-US" sz="2000" spc="204" dirty="0" err="1">
                <a:solidFill>
                  <a:srgbClr val="000000"/>
                </a:solidFill>
                <a:latin typeface="Glacial Indifference"/>
              </a:rPr>
              <a:t>jual</a:t>
            </a:r>
            <a:r>
              <a:rPr lang="en-US" sz="2000" spc="204" dirty="0">
                <a:solidFill>
                  <a:srgbClr val="000000"/>
                </a:solidFill>
                <a:latin typeface="Glacial Indifference"/>
              </a:rPr>
              <a:t> </a:t>
            </a:r>
            <a:r>
              <a:rPr lang="en-US" sz="2000" spc="204" dirty="0" err="1">
                <a:solidFill>
                  <a:srgbClr val="000000"/>
                </a:solidFill>
                <a:latin typeface="Glacial Indifference"/>
              </a:rPr>
              <a:t>sebenarnya</a:t>
            </a:r>
            <a:r>
              <a:rPr lang="en-US" sz="2000" spc="204" dirty="0">
                <a:solidFill>
                  <a:srgbClr val="000000"/>
                </a:solidFill>
                <a:latin typeface="Glacial Indifference"/>
              </a:rPr>
              <a:t>, yang </a:t>
            </a:r>
            <a:r>
              <a:rPr lang="en-US" sz="2000" spc="204" dirty="0" err="1">
                <a:solidFill>
                  <a:srgbClr val="000000"/>
                </a:solidFill>
                <a:latin typeface="Glacial Indifference"/>
              </a:rPr>
              <a:t>artinya</a:t>
            </a:r>
            <a:r>
              <a:rPr lang="en-US" sz="2000" spc="204" dirty="0">
                <a:solidFill>
                  <a:srgbClr val="000000"/>
                </a:solidFill>
                <a:latin typeface="Glacial Indifference"/>
              </a:rPr>
              <a:t> </a:t>
            </a:r>
            <a:r>
              <a:rPr lang="en-US" sz="2000" b="1" spc="204" dirty="0" err="1">
                <a:solidFill>
                  <a:srgbClr val="000000"/>
                </a:solidFill>
                <a:latin typeface="Glacial Indifference Bold"/>
              </a:rPr>
              <a:t>keuntungan</a:t>
            </a:r>
            <a:r>
              <a:rPr lang="en-US" sz="2000" b="1" spc="204" dirty="0">
                <a:solidFill>
                  <a:srgbClr val="000000"/>
                </a:solidFill>
                <a:latin typeface="Glacial Indifference Bold"/>
              </a:rPr>
              <a:t> yang </a:t>
            </a:r>
            <a:r>
              <a:rPr lang="en-US" sz="2000" b="1" spc="204" dirty="0" err="1">
                <a:solidFill>
                  <a:srgbClr val="000000"/>
                </a:solidFill>
                <a:latin typeface="Glacial Indifference Bold"/>
              </a:rPr>
              <a:t>diterima</a:t>
            </a:r>
            <a:r>
              <a:rPr lang="en-US" sz="2000" b="1" spc="204" dirty="0">
                <a:solidFill>
                  <a:srgbClr val="000000"/>
                </a:solidFill>
                <a:latin typeface="Glacial Indifference Bold"/>
              </a:rPr>
              <a:t> </a:t>
            </a:r>
            <a:r>
              <a:rPr lang="en-US" sz="2000" b="1" spc="204" dirty="0" err="1">
                <a:solidFill>
                  <a:srgbClr val="000000"/>
                </a:solidFill>
                <a:latin typeface="Glacial Indifference Bold"/>
              </a:rPr>
              <a:t>perusahaan</a:t>
            </a:r>
            <a:r>
              <a:rPr lang="en-US" sz="2000" b="1" spc="204" dirty="0">
                <a:solidFill>
                  <a:srgbClr val="000000"/>
                </a:solidFill>
                <a:latin typeface="Glacial Indifference Bold"/>
              </a:rPr>
              <a:t> </a:t>
            </a:r>
            <a:r>
              <a:rPr lang="en-US" sz="2000" b="1" spc="204" dirty="0" err="1">
                <a:solidFill>
                  <a:srgbClr val="000000"/>
                </a:solidFill>
                <a:latin typeface="Glacial Indifference Bold"/>
              </a:rPr>
              <a:t>tidak</a:t>
            </a:r>
            <a:r>
              <a:rPr lang="en-US" sz="2000" b="1" spc="204" dirty="0">
                <a:solidFill>
                  <a:srgbClr val="000000"/>
                </a:solidFill>
                <a:latin typeface="Glacial Indifference Bold"/>
              </a:rPr>
              <a:t> </a:t>
            </a:r>
            <a:r>
              <a:rPr lang="en-US" sz="2000" b="1" spc="204" dirty="0" err="1">
                <a:solidFill>
                  <a:srgbClr val="000000"/>
                </a:solidFill>
                <a:latin typeface="Glacial Indifference Bold"/>
              </a:rPr>
              <a:t>maksimal</a:t>
            </a:r>
            <a:r>
              <a:rPr lang="en-US" sz="2000" spc="204" dirty="0">
                <a:solidFill>
                  <a:srgbClr val="000000"/>
                </a:solidFill>
                <a:latin typeface="Glacial Indifference Bold"/>
              </a:rPr>
              <a:t>.</a:t>
            </a:r>
          </a:p>
        </p:txBody>
      </p:sp>
      <p:sp>
        <p:nvSpPr>
          <p:cNvPr id="74" name="Google Shape;74;p2"/>
          <p:cNvSpPr txBox="1"/>
          <p:nvPr/>
        </p:nvSpPr>
        <p:spPr>
          <a:xfrm>
            <a:off x="1041720" y="696642"/>
            <a:ext cx="7352472" cy="599483"/>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None/>
            </a:pPr>
            <a:r>
              <a:rPr lang="en-US" sz="3200" b="1" dirty="0" err="1">
                <a:solidFill>
                  <a:srgbClr val="0198A3"/>
                </a:solidFill>
                <a:latin typeface="Montserrat"/>
                <a:ea typeface="Montserrat"/>
                <a:cs typeface="Montserrat"/>
                <a:sym typeface="Montserrat"/>
              </a:rPr>
              <a:t>Latar</a:t>
            </a:r>
            <a:r>
              <a:rPr lang="en-US" sz="3200" b="1" dirty="0">
                <a:solidFill>
                  <a:srgbClr val="0198A3"/>
                </a:solidFill>
                <a:latin typeface="Montserrat"/>
                <a:ea typeface="Montserrat"/>
                <a:cs typeface="Montserrat"/>
                <a:sym typeface="Montserrat"/>
              </a:rPr>
              <a:t> </a:t>
            </a:r>
            <a:r>
              <a:rPr lang="en-US" sz="3200" b="1" dirty="0" err="1">
                <a:solidFill>
                  <a:srgbClr val="0198A3"/>
                </a:solidFill>
                <a:latin typeface="Montserrat"/>
                <a:ea typeface="Montserrat"/>
                <a:cs typeface="Montserrat"/>
                <a:sym typeface="Montserrat"/>
              </a:rPr>
              <a:t>Belakang</a:t>
            </a:r>
            <a:r>
              <a:rPr lang="en-US" sz="3200" b="1" dirty="0">
                <a:solidFill>
                  <a:srgbClr val="0198A3"/>
                </a:solidFill>
                <a:latin typeface="Montserrat"/>
                <a:ea typeface="Montserrat"/>
                <a:cs typeface="Montserrat"/>
                <a:sym typeface="Montserrat"/>
              </a:rPr>
              <a:t> </a:t>
            </a:r>
            <a:r>
              <a:rPr lang="en-US" sz="3200" b="1" dirty="0" err="1">
                <a:solidFill>
                  <a:srgbClr val="0198A3"/>
                </a:solidFill>
                <a:latin typeface="Montserrat"/>
                <a:ea typeface="Montserrat"/>
                <a:cs typeface="Montserrat"/>
                <a:sym typeface="Montserrat"/>
              </a:rPr>
              <a:t>Masalah</a:t>
            </a:r>
            <a:endParaRPr sz="3200" b="1" dirty="0">
              <a:solidFill>
                <a:srgbClr val="0198A3"/>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9"/>
          <p:cNvSpPr txBox="1"/>
          <p:nvPr/>
        </p:nvSpPr>
        <p:spPr>
          <a:xfrm>
            <a:off x="663246" y="1972504"/>
            <a:ext cx="11007822" cy="3139281"/>
          </a:xfrm>
          <a:prstGeom prst="rect">
            <a:avLst/>
          </a:prstGeom>
          <a:noFill/>
          <a:ln>
            <a:noFill/>
          </a:ln>
        </p:spPr>
        <p:txBody>
          <a:bodyPr spcFirstLastPara="1" wrap="square" lIns="91425" tIns="45700" rIns="91425" bIns="45700" anchor="t" anchorCtr="0">
            <a:spAutoFit/>
          </a:bodyPr>
          <a:lstStyle/>
          <a:p>
            <a:pPr marL="342900" marR="0" lvl="0" indent="-342900" rtl="0">
              <a:lnSpc>
                <a:spcPct val="165000"/>
              </a:lnSpc>
              <a:spcBef>
                <a:spcPts val="0"/>
              </a:spcBef>
              <a:spcAft>
                <a:spcPts val="0"/>
              </a:spcAft>
              <a:buFont typeface="Arial" panose="020B0604020202020204" pitchFamily="34" charset="0"/>
              <a:buChar char="•"/>
            </a:pPr>
            <a:r>
              <a:rPr lang="en-US" sz="2000" dirty="0">
                <a:solidFill>
                  <a:schemeClr val="dk1"/>
                </a:solidFill>
                <a:latin typeface="Dosis"/>
                <a:ea typeface="Dosis"/>
                <a:cs typeface="Dosis"/>
                <a:sym typeface="Dosis"/>
              </a:rPr>
              <a:t>Kolom </a:t>
            </a:r>
            <a:r>
              <a:rPr lang="en-US" sz="2000" dirty="0" err="1">
                <a:solidFill>
                  <a:schemeClr val="dk1"/>
                </a:solidFill>
                <a:latin typeface="Dosis"/>
                <a:ea typeface="Dosis"/>
                <a:cs typeface="Dosis"/>
                <a:sym typeface="Dosis"/>
              </a:rPr>
              <a:t>dengan</a:t>
            </a:r>
            <a:r>
              <a:rPr lang="en-US" sz="2000" dirty="0">
                <a:solidFill>
                  <a:schemeClr val="dk1"/>
                </a:solidFill>
                <a:latin typeface="Dosis"/>
                <a:ea typeface="Dosis"/>
                <a:cs typeface="Dosis"/>
                <a:sym typeface="Dosis"/>
              </a:rPr>
              <a:t> </a:t>
            </a:r>
            <a:r>
              <a:rPr lang="en-US" sz="2000" b="1" dirty="0">
                <a:solidFill>
                  <a:schemeClr val="dk1"/>
                </a:solidFill>
                <a:latin typeface="Dosis"/>
                <a:ea typeface="Dosis"/>
                <a:cs typeface="Dosis"/>
                <a:sym typeface="Dosis"/>
              </a:rPr>
              <a:t>missing value :`make, `body`, `transmission`, `condition`, `odometer`, `color`, dan `interior`</a:t>
            </a:r>
          </a:p>
          <a:p>
            <a:pPr marL="342900" marR="0" lvl="0" indent="-342900" rtl="0">
              <a:lnSpc>
                <a:spcPct val="165000"/>
              </a:lnSpc>
              <a:spcBef>
                <a:spcPts val="0"/>
              </a:spcBef>
              <a:spcAft>
                <a:spcPts val="0"/>
              </a:spcAft>
              <a:buFont typeface="Arial" panose="020B0604020202020204" pitchFamily="34" charset="0"/>
              <a:buChar char="•"/>
            </a:pPr>
            <a:r>
              <a:rPr lang="en-US" sz="2000" dirty="0">
                <a:solidFill>
                  <a:schemeClr val="dk1"/>
                </a:solidFill>
                <a:latin typeface="Dosis"/>
                <a:ea typeface="Dosis"/>
                <a:cs typeface="Dosis"/>
                <a:sym typeface="Dosis"/>
              </a:rPr>
              <a:t>Nilai missing value di </a:t>
            </a:r>
            <a:r>
              <a:rPr lang="en-US" sz="2000" dirty="0" err="1">
                <a:solidFill>
                  <a:schemeClr val="dk1"/>
                </a:solidFill>
                <a:latin typeface="Dosis"/>
                <a:ea typeface="Dosis"/>
                <a:cs typeface="Dosis"/>
                <a:sym typeface="Dosis"/>
              </a:rPr>
              <a:t>jadikan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persen</a:t>
            </a:r>
            <a:r>
              <a:rPr lang="en-US" sz="2000" dirty="0">
                <a:solidFill>
                  <a:schemeClr val="dk1"/>
                </a:solidFill>
                <a:latin typeface="Dosis"/>
                <a:ea typeface="Dosis"/>
                <a:cs typeface="Dosis"/>
                <a:sym typeface="Dosis"/>
              </a:rPr>
              <a:t> dan </a:t>
            </a:r>
            <a:r>
              <a:rPr lang="en-US" sz="2000" dirty="0" err="1">
                <a:solidFill>
                  <a:schemeClr val="dk1"/>
                </a:solidFill>
                <a:latin typeface="Dosis"/>
                <a:ea typeface="Dosis"/>
                <a:cs typeface="Dosis"/>
                <a:sym typeface="Dosis"/>
              </a:rPr>
              <a:t>nilai</a:t>
            </a:r>
            <a:r>
              <a:rPr lang="en-US" sz="2000" dirty="0">
                <a:solidFill>
                  <a:schemeClr val="dk1"/>
                </a:solidFill>
                <a:latin typeface="Dosis"/>
                <a:ea typeface="Dosis"/>
                <a:cs typeface="Dosis"/>
                <a:sym typeface="Dosis"/>
              </a:rPr>
              <a:t> yang </a:t>
            </a:r>
            <a:r>
              <a:rPr lang="en-US" sz="2000" dirty="0" err="1">
                <a:solidFill>
                  <a:schemeClr val="dk1"/>
                </a:solidFill>
                <a:latin typeface="Dosis"/>
                <a:ea typeface="Dosis"/>
                <a:cs typeface="Dosis"/>
                <a:sym typeface="Dosis"/>
              </a:rPr>
              <a:t>datanya</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memiliki</a:t>
            </a:r>
            <a:r>
              <a:rPr lang="en-US" sz="2000" b="1" dirty="0">
                <a:solidFill>
                  <a:schemeClr val="dk1"/>
                </a:solidFill>
                <a:latin typeface="Dosis"/>
                <a:ea typeface="Dosis"/>
                <a:cs typeface="Dosis"/>
                <a:sym typeface="Dosis"/>
              </a:rPr>
              <a:t> missing value lebih </a:t>
            </a:r>
            <a:r>
              <a:rPr lang="en-US" sz="2000" b="1" dirty="0" err="1">
                <a:solidFill>
                  <a:schemeClr val="dk1"/>
                </a:solidFill>
                <a:latin typeface="Dosis"/>
                <a:ea typeface="Dosis"/>
                <a:cs typeface="Dosis"/>
                <a:sym typeface="Dosis"/>
              </a:rPr>
              <a:t>dari</a:t>
            </a:r>
            <a:r>
              <a:rPr lang="en-US" sz="2000" b="1" dirty="0">
                <a:solidFill>
                  <a:schemeClr val="dk1"/>
                </a:solidFill>
                <a:latin typeface="Dosis"/>
                <a:ea typeface="Dosis"/>
                <a:cs typeface="Dosis"/>
                <a:sym typeface="Dosis"/>
              </a:rPr>
              <a:t> 10% </a:t>
            </a:r>
            <a:r>
              <a:rPr lang="en-US" sz="2000" dirty="0" err="1">
                <a:solidFill>
                  <a:schemeClr val="dk1"/>
                </a:solidFill>
                <a:latin typeface="Dosis"/>
                <a:ea typeface="Dosis"/>
                <a:cs typeface="Dosis"/>
                <a:sym typeface="Dosis"/>
              </a:rPr>
              <a:t>akan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didrop</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seluruh</a:t>
            </a:r>
            <a:r>
              <a:rPr lang="en-US" sz="2000" dirty="0">
                <a:solidFill>
                  <a:schemeClr val="dk1"/>
                </a:solidFill>
                <a:latin typeface="Dosis"/>
                <a:ea typeface="Dosis"/>
                <a:cs typeface="Dosis"/>
                <a:sym typeface="Dosis"/>
              </a:rPr>
              <a:t> data </a:t>
            </a:r>
            <a:r>
              <a:rPr lang="en-US" sz="2000" dirty="0" err="1">
                <a:solidFill>
                  <a:schemeClr val="dk1"/>
                </a:solidFill>
                <a:latin typeface="Dosis"/>
                <a:ea typeface="Dosis"/>
                <a:cs typeface="Dosis"/>
                <a:sym typeface="Dosis"/>
              </a:rPr>
              <a:t>memiliki</a:t>
            </a:r>
            <a:r>
              <a:rPr lang="en-US" sz="2000" dirty="0">
                <a:solidFill>
                  <a:schemeClr val="dk1"/>
                </a:solidFill>
                <a:latin typeface="Dosis"/>
                <a:ea typeface="Dosis"/>
                <a:cs typeface="Dosis"/>
                <a:sym typeface="Dosis"/>
              </a:rPr>
              <a:t> missing value </a:t>
            </a:r>
            <a:r>
              <a:rPr lang="en-US" sz="2000" dirty="0" err="1">
                <a:solidFill>
                  <a:schemeClr val="dk1"/>
                </a:solidFill>
                <a:latin typeface="Dosis"/>
                <a:ea typeface="Dosis"/>
                <a:cs typeface="Dosis"/>
                <a:sym typeface="Dosis"/>
              </a:rPr>
              <a:t>dibawah</a:t>
            </a:r>
            <a:r>
              <a:rPr lang="en-US" sz="2000" dirty="0">
                <a:solidFill>
                  <a:schemeClr val="dk1"/>
                </a:solidFill>
                <a:latin typeface="Dosis"/>
                <a:ea typeface="Dosis"/>
                <a:cs typeface="Dosis"/>
                <a:sym typeface="Dosis"/>
              </a:rPr>
              <a:t> 10% </a:t>
            </a:r>
            <a:r>
              <a:rPr lang="en-US" sz="2000" dirty="0" err="1">
                <a:solidFill>
                  <a:schemeClr val="dk1"/>
                </a:solidFill>
                <a:latin typeface="Dosis"/>
                <a:ea typeface="Dosis"/>
                <a:cs typeface="Dosis"/>
                <a:sym typeface="Dosis"/>
              </a:rPr>
              <a:t>kecuali</a:t>
            </a:r>
            <a:r>
              <a:rPr lang="en-US" sz="2000" dirty="0">
                <a:solidFill>
                  <a:schemeClr val="dk1"/>
                </a:solidFill>
                <a:latin typeface="Dosis"/>
                <a:ea typeface="Dosis"/>
                <a:cs typeface="Dosis"/>
                <a:sym typeface="Dosis"/>
              </a:rPr>
              <a:t> </a:t>
            </a:r>
            <a:r>
              <a:rPr lang="en-US" sz="2000" b="1" dirty="0">
                <a:solidFill>
                  <a:schemeClr val="dk1"/>
                </a:solidFill>
                <a:latin typeface="Dosis"/>
                <a:ea typeface="Dosis"/>
                <a:cs typeface="Dosis"/>
                <a:sym typeface="Dosis"/>
              </a:rPr>
              <a:t>‘transmission’ yang </a:t>
            </a:r>
            <a:r>
              <a:rPr lang="en-US" sz="2000" b="1" dirty="0" err="1">
                <a:solidFill>
                  <a:schemeClr val="dk1"/>
                </a:solidFill>
                <a:latin typeface="Dosis"/>
                <a:ea typeface="Dosis"/>
                <a:cs typeface="Dosis"/>
                <a:sym typeface="Dosis"/>
              </a:rPr>
              <a:t>memiliki</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nilai</a:t>
            </a:r>
            <a:r>
              <a:rPr lang="en-US" sz="2000" b="1" dirty="0">
                <a:solidFill>
                  <a:schemeClr val="dk1"/>
                </a:solidFill>
                <a:latin typeface="Dosis"/>
                <a:ea typeface="Dosis"/>
                <a:cs typeface="Dosis"/>
                <a:sym typeface="Dosis"/>
              </a:rPr>
              <a:t> missing value 11.7%, </a:t>
            </a:r>
          </a:p>
          <a:p>
            <a:pPr marL="342900" marR="0" lvl="0" indent="-342900" rtl="0">
              <a:lnSpc>
                <a:spcPct val="165000"/>
              </a:lnSpc>
              <a:spcBef>
                <a:spcPts val="0"/>
              </a:spcBef>
              <a:spcAft>
                <a:spcPts val="0"/>
              </a:spcAft>
              <a:buFont typeface="Arial" panose="020B0604020202020204" pitchFamily="34" charset="0"/>
              <a:buChar char="•"/>
            </a:pPr>
            <a:r>
              <a:rPr lang="en-US" sz="2000" dirty="0">
                <a:solidFill>
                  <a:schemeClr val="dk1"/>
                </a:solidFill>
                <a:latin typeface="Dosis"/>
                <a:ea typeface="Dosis"/>
                <a:cs typeface="Dosis"/>
                <a:sym typeface="Dosis"/>
              </a:rPr>
              <a:t>Transmission </a:t>
            </a:r>
            <a:r>
              <a:rPr lang="en-US" sz="2000" dirty="0" err="1">
                <a:solidFill>
                  <a:schemeClr val="dk1"/>
                </a:solidFill>
                <a:latin typeface="Dosis"/>
                <a:ea typeface="Dosis"/>
                <a:cs typeface="Dosis"/>
                <a:sym typeface="Dosis"/>
              </a:rPr>
              <a:t>diisi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menggunakan</a:t>
            </a:r>
            <a:r>
              <a:rPr lang="en-US" sz="2000"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filna</a:t>
            </a:r>
            <a:r>
              <a:rPr lang="en-US" sz="2000" b="1" dirty="0">
                <a:solidFill>
                  <a:schemeClr val="dk1"/>
                </a:solidFill>
                <a:latin typeface="Dosis"/>
                <a:ea typeface="Dosis"/>
                <a:cs typeface="Dosis"/>
                <a:sym typeface="Dosis"/>
              </a:rPr>
              <a:t> yang </a:t>
            </a:r>
            <a:r>
              <a:rPr lang="en-US" sz="2000" b="1" dirty="0" err="1">
                <a:solidFill>
                  <a:schemeClr val="dk1"/>
                </a:solidFill>
                <a:latin typeface="Dosis"/>
                <a:ea typeface="Dosis"/>
                <a:cs typeface="Dosis"/>
                <a:sym typeface="Dosis"/>
              </a:rPr>
              <a:t>nilainya</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disi</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dengan</a:t>
            </a:r>
            <a:r>
              <a:rPr lang="en-US" sz="2000" b="1" dirty="0">
                <a:solidFill>
                  <a:schemeClr val="dk1"/>
                </a:solidFill>
                <a:latin typeface="Dosis"/>
                <a:ea typeface="Dosis"/>
                <a:cs typeface="Dosis"/>
                <a:sym typeface="Dosis"/>
              </a:rPr>
              <a:t> modus</a:t>
            </a:r>
          </a:p>
          <a:p>
            <a:pPr marL="457200" marR="0" lvl="0" indent="-457200" rtl="0">
              <a:lnSpc>
                <a:spcPct val="165000"/>
              </a:lnSpc>
              <a:spcBef>
                <a:spcPts val="0"/>
              </a:spcBef>
              <a:spcAft>
                <a:spcPts val="0"/>
              </a:spcAft>
              <a:buAutoNum type="alphaUcPeriod"/>
            </a:pPr>
            <a:endParaRPr lang="en-US" sz="2000" dirty="0">
              <a:solidFill>
                <a:schemeClr val="dk1"/>
              </a:solidFill>
              <a:latin typeface="Dosis"/>
              <a:ea typeface="Dosis"/>
              <a:cs typeface="Dosis"/>
              <a:sym typeface="Dosis"/>
            </a:endParaRPr>
          </a:p>
        </p:txBody>
      </p:sp>
      <p:sp>
        <p:nvSpPr>
          <p:cNvPr id="4" name="Google Shape;92;p10">
            <a:extLst>
              <a:ext uri="{FF2B5EF4-FFF2-40B4-BE49-F238E27FC236}">
                <a16:creationId xmlns:a16="http://schemas.microsoft.com/office/drawing/2014/main" id="{AE08114C-C5DD-3DFB-CCEA-CCFBE525E81B}"/>
              </a:ext>
            </a:extLst>
          </p:cNvPr>
          <p:cNvSpPr txBox="1"/>
          <p:nvPr/>
        </p:nvSpPr>
        <p:spPr>
          <a:xfrm>
            <a:off x="761711" y="1281751"/>
            <a:ext cx="10909357" cy="599483"/>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3200" b="1" i="0" u="none" strike="noStrike" cap="none" dirty="0">
                <a:solidFill>
                  <a:srgbClr val="0198A3"/>
                </a:solidFill>
                <a:latin typeface="Montserrat"/>
                <a:ea typeface="Montserrat"/>
                <a:cs typeface="Montserrat"/>
                <a:sym typeface="Montserrat"/>
              </a:rPr>
              <a:t>Handling Missing Values</a:t>
            </a:r>
            <a:endParaRPr sz="3200" b="1" i="0" u="none" strike="noStrike" cap="none" dirty="0">
              <a:solidFill>
                <a:srgbClr val="0198A3"/>
              </a:solidFill>
              <a:latin typeface="Montserrat"/>
              <a:ea typeface="Montserrat"/>
              <a:cs typeface="Montserrat"/>
              <a:sym typeface="Montserrat"/>
            </a:endParaRPr>
          </a:p>
        </p:txBody>
      </p:sp>
      <p:pic>
        <p:nvPicPr>
          <p:cNvPr id="6" name="Picture 5">
            <a:extLst>
              <a:ext uri="{FF2B5EF4-FFF2-40B4-BE49-F238E27FC236}">
                <a16:creationId xmlns:a16="http://schemas.microsoft.com/office/drawing/2014/main" id="{8E266C9B-1F95-F416-C193-63B0674A189A}"/>
              </a:ext>
            </a:extLst>
          </p:cNvPr>
          <p:cNvPicPr>
            <a:picLocks noChangeAspect="1"/>
          </p:cNvPicPr>
          <p:nvPr/>
        </p:nvPicPr>
        <p:blipFill>
          <a:blip r:embed="rId3"/>
          <a:stretch>
            <a:fillRect/>
          </a:stretch>
        </p:blipFill>
        <p:spPr>
          <a:xfrm>
            <a:off x="9628757" y="4118016"/>
            <a:ext cx="1646817" cy="19875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0"/>
          <p:cNvSpPr txBox="1"/>
          <p:nvPr/>
        </p:nvSpPr>
        <p:spPr>
          <a:xfrm>
            <a:off x="1041720" y="696642"/>
            <a:ext cx="7352472" cy="599483"/>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3200" b="1" i="0" u="none" strike="noStrike" cap="none" dirty="0">
                <a:solidFill>
                  <a:srgbClr val="0198A3"/>
                </a:solidFill>
                <a:latin typeface="Montserrat"/>
                <a:ea typeface="Montserrat"/>
                <a:cs typeface="Montserrat"/>
                <a:sym typeface="Montserrat"/>
              </a:rPr>
              <a:t>Handling Duplicated Data</a:t>
            </a:r>
            <a:endParaRPr sz="3200" b="1" i="0" u="none" strike="noStrike" cap="none" dirty="0">
              <a:solidFill>
                <a:srgbClr val="0198A3"/>
              </a:solidFill>
              <a:latin typeface="Montserrat"/>
              <a:ea typeface="Montserrat"/>
              <a:cs typeface="Montserrat"/>
              <a:sym typeface="Montserrat"/>
            </a:endParaRPr>
          </a:p>
        </p:txBody>
      </p:sp>
      <p:sp>
        <p:nvSpPr>
          <p:cNvPr id="12" name="Google Shape;86;p9">
            <a:extLst>
              <a:ext uri="{FF2B5EF4-FFF2-40B4-BE49-F238E27FC236}">
                <a16:creationId xmlns:a16="http://schemas.microsoft.com/office/drawing/2014/main" id="{CF3AB15B-3F0A-5BDE-793A-F7E5B279A83D}"/>
              </a:ext>
            </a:extLst>
          </p:cNvPr>
          <p:cNvSpPr txBox="1"/>
          <p:nvPr/>
        </p:nvSpPr>
        <p:spPr>
          <a:xfrm>
            <a:off x="829500" y="1296125"/>
            <a:ext cx="10533000" cy="600124"/>
          </a:xfrm>
          <a:prstGeom prst="rect">
            <a:avLst/>
          </a:prstGeom>
          <a:noFill/>
          <a:ln>
            <a:noFill/>
          </a:ln>
        </p:spPr>
        <p:txBody>
          <a:bodyPr spcFirstLastPara="1" wrap="square" lIns="91425" tIns="45700" rIns="91425" bIns="45700" anchor="t" anchorCtr="0">
            <a:spAutoFit/>
          </a:bodyPr>
          <a:lstStyle/>
          <a:p>
            <a:pPr marR="0" lvl="0" algn="l" rtl="0">
              <a:lnSpc>
                <a:spcPct val="165000"/>
              </a:lnSpc>
              <a:spcBef>
                <a:spcPts val="0"/>
              </a:spcBef>
              <a:spcAft>
                <a:spcPts val="0"/>
              </a:spcAft>
            </a:pPr>
            <a:r>
              <a:rPr lang="en-US" sz="2000" dirty="0" err="1">
                <a:solidFill>
                  <a:schemeClr val="dk1"/>
                </a:solidFill>
                <a:latin typeface="Dosis"/>
                <a:ea typeface="Dosis"/>
                <a:cs typeface="Dosis"/>
                <a:sym typeface="Dosis"/>
              </a:rPr>
              <a:t>Untuk</a:t>
            </a:r>
            <a:r>
              <a:rPr lang="en-US" sz="2000" dirty="0">
                <a:solidFill>
                  <a:schemeClr val="dk1"/>
                </a:solidFill>
                <a:latin typeface="Dosis"/>
                <a:ea typeface="Dosis"/>
                <a:cs typeface="Dosis"/>
                <a:sym typeface="Dosis"/>
              </a:rPr>
              <a:t> duplicated</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bernilai</a:t>
            </a:r>
            <a:r>
              <a:rPr lang="en-US" sz="2000" b="1" dirty="0">
                <a:solidFill>
                  <a:schemeClr val="dk1"/>
                </a:solidFill>
                <a:latin typeface="Dosis"/>
                <a:ea typeface="Dosis"/>
                <a:cs typeface="Dosis"/>
                <a:sym typeface="Dosis"/>
              </a:rPr>
              <a:t> 0</a:t>
            </a:r>
            <a:r>
              <a:rPr lang="en-US" sz="2000" dirty="0">
                <a:solidFill>
                  <a:schemeClr val="dk1"/>
                </a:solidFill>
                <a:latin typeface="Dosis"/>
                <a:ea typeface="Dosis"/>
                <a:cs typeface="Dosis"/>
                <a:sym typeface="Dosis"/>
              </a:rPr>
              <a:t> yang </a:t>
            </a:r>
            <a:r>
              <a:rPr lang="en-US" sz="2000" dirty="0" err="1">
                <a:solidFill>
                  <a:schemeClr val="dk1"/>
                </a:solidFill>
                <a:latin typeface="Dosis"/>
                <a:ea typeface="Dosis"/>
                <a:cs typeface="Dosis"/>
                <a:sym typeface="Dosis"/>
              </a:rPr>
              <a:t>berarti</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tidak</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ada</a:t>
            </a:r>
            <a:r>
              <a:rPr lang="en-US" sz="2000" b="1" dirty="0">
                <a:solidFill>
                  <a:schemeClr val="dk1"/>
                </a:solidFill>
                <a:latin typeface="Dosis"/>
                <a:ea typeface="Dosis"/>
                <a:cs typeface="Dosis"/>
                <a:sym typeface="Dosis"/>
              </a:rPr>
              <a:t> data yang </a:t>
            </a:r>
            <a:r>
              <a:rPr lang="en-US" sz="2000" b="1" dirty="0" err="1">
                <a:solidFill>
                  <a:schemeClr val="dk1"/>
                </a:solidFill>
                <a:latin typeface="Dosis"/>
                <a:ea typeface="Dosis"/>
                <a:cs typeface="Dosis"/>
                <a:sym typeface="Dosis"/>
              </a:rPr>
              <a:t>terduplikasi</a:t>
            </a:r>
            <a:endParaRPr lang="en-US" sz="2000" b="1" dirty="0">
              <a:solidFill>
                <a:schemeClr val="dk1"/>
              </a:solidFill>
              <a:latin typeface="Dosis"/>
              <a:ea typeface="Dosis"/>
              <a:cs typeface="Dosis"/>
              <a:sym typeface="Dosis"/>
            </a:endParaRPr>
          </a:p>
        </p:txBody>
      </p:sp>
      <p:pic>
        <p:nvPicPr>
          <p:cNvPr id="3" name="Picture 2">
            <a:extLst>
              <a:ext uri="{FF2B5EF4-FFF2-40B4-BE49-F238E27FC236}">
                <a16:creationId xmlns:a16="http://schemas.microsoft.com/office/drawing/2014/main" id="{0FD33569-4B69-C060-82BE-23B951B6365E}"/>
              </a:ext>
            </a:extLst>
          </p:cNvPr>
          <p:cNvPicPr>
            <a:picLocks noChangeAspect="1"/>
          </p:cNvPicPr>
          <p:nvPr/>
        </p:nvPicPr>
        <p:blipFill>
          <a:blip r:embed="rId3"/>
          <a:stretch>
            <a:fillRect/>
          </a:stretch>
        </p:blipFill>
        <p:spPr>
          <a:xfrm>
            <a:off x="829500" y="2495732"/>
            <a:ext cx="7653195" cy="17603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0"/>
          <p:cNvSpPr txBox="1"/>
          <p:nvPr/>
        </p:nvSpPr>
        <p:spPr>
          <a:xfrm>
            <a:off x="1193223" y="321243"/>
            <a:ext cx="7352472" cy="599483"/>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3200" b="1" i="0" u="none" strike="noStrike" cap="none" dirty="0">
                <a:solidFill>
                  <a:srgbClr val="0198A3"/>
                </a:solidFill>
                <a:latin typeface="Montserrat"/>
                <a:ea typeface="Montserrat"/>
                <a:cs typeface="Montserrat"/>
                <a:sym typeface="Montserrat"/>
              </a:rPr>
              <a:t>Handling Outliers</a:t>
            </a:r>
            <a:endParaRPr sz="3200" b="1" i="0" u="none" strike="noStrike" cap="none" dirty="0">
              <a:solidFill>
                <a:srgbClr val="0198A3"/>
              </a:solidFill>
              <a:latin typeface="Montserrat"/>
              <a:ea typeface="Montserrat"/>
              <a:cs typeface="Montserrat"/>
              <a:sym typeface="Montserrat"/>
            </a:endParaRPr>
          </a:p>
        </p:txBody>
      </p:sp>
      <p:sp>
        <p:nvSpPr>
          <p:cNvPr id="4" name="Google Shape;86;p9">
            <a:extLst>
              <a:ext uri="{FF2B5EF4-FFF2-40B4-BE49-F238E27FC236}">
                <a16:creationId xmlns:a16="http://schemas.microsoft.com/office/drawing/2014/main" id="{51833238-1B10-A229-A495-DBAE4A9A823D}"/>
              </a:ext>
            </a:extLst>
          </p:cNvPr>
          <p:cNvSpPr txBox="1"/>
          <p:nvPr/>
        </p:nvSpPr>
        <p:spPr>
          <a:xfrm>
            <a:off x="829500" y="920726"/>
            <a:ext cx="10533000" cy="2123618"/>
          </a:xfrm>
          <a:prstGeom prst="rect">
            <a:avLst/>
          </a:prstGeom>
          <a:noFill/>
          <a:ln>
            <a:noFill/>
          </a:ln>
        </p:spPr>
        <p:txBody>
          <a:bodyPr spcFirstLastPara="1" wrap="square" lIns="91425" tIns="45700" rIns="91425" bIns="45700" anchor="t" anchorCtr="0">
            <a:spAutoFit/>
          </a:bodyPr>
          <a:lstStyle/>
          <a:p>
            <a:pPr>
              <a:lnSpc>
                <a:spcPct val="165000"/>
              </a:lnSpc>
            </a:pPr>
            <a:r>
              <a:rPr lang="en-US" sz="2000" dirty="0">
                <a:solidFill>
                  <a:schemeClr val="dk1"/>
                </a:solidFill>
                <a:latin typeface="Dosis"/>
                <a:ea typeface="Dosis"/>
                <a:cs typeface="Dosis"/>
                <a:sym typeface="Dosis"/>
              </a:rPr>
              <a:t>Handling outlier </a:t>
            </a:r>
            <a:r>
              <a:rPr lang="en-US" sz="2000" dirty="0" err="1">
                <a:solidFill>
                  <a:schemeClr val="dk1"/>
                </a:solidFill>
                <a:latin typeface="Dosis"/>
                <a:ea typeface="Dosis"/>
                <a:cs typeface="Dosis"/>
                <a:sym typeface="Dosis"/>
              </a:rPr>
              <a:t>menggunakan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metode</a:t>
            </a:r>
            <a:r>
              <a:rPr lang="en-US" sz="2000" dirty="0">
                <a:solidFill>
                  <a:schemeClr val="dk1"/>
                </a:solidFill>
                <a:latin typeface="Dosis"/>
                <a:ea typeface="Dosis"/>
                <a:cs typeface="Dosis"/>
                <a:sym typeface="Dosis"/>
              </a:rPr>
              <a:t> </a:t>
            </a:r>
            <a:r>
              <a:rPr lang="en-US" sz="2000" b="1" dirty="0">
                <a:solidFill>
                  <a:schemeClr val="dk1"/>
                </a:solidFill>
                <a:latin typeface="Dosis"/>
                <a:ea typeface="Dosis"/>
                <a:cs typeface="Dosis"/>
                <a:sym typeface="Dosis"/>
              </a:rPr>
              <a:t>Z-Score, </a:t>
            </a:r>
            <a:r>
              <a:rPr lang="en-US" sz="2000" dirty="0" err="1">
                <a:solidFill>
                  <a:schemeClr val="dk1"/>
                </a:solidFill>
                <a:latin typeface="Dosis"/>
                <a:ea typeface="Dosis"/>
                <a:cs typeface="Dosis"/>
                <a:sym typeface="Dosis"/>
              </a:rPr>
              <a:t>dengan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asumsi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nilai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absolut</a:t>
            </a:r>
            <a:r>
              <a:rPr lang="en-US" sz="2000" dirty="0">
                <a:solidFill>
                  <a:schemeClr val="dk1"/>
                </a:solidFill>
                <a:latin typeface="Dosis"/>
                <a:ea typeface="Dosis"/>
                <a:cs typeface="Dosis"/>
                <a:sym typeface="Dosis"/>
              </a:rPr>
              <a:t> z-score kurang </a:t>
            </a:r>
            <a:r>
              <a:rPr lang="en-US" sz="2000" dirty="0" err="1">
                <a:solidFill>
                  <a:schemeClr val="dk1"/>
                </a:solidFill>
                <a:latin typeface="Dosis"/>
                <a:ea typeface="Dosis"/>
                <a:cs typeface="Dosis"/>
                <a:sym typeface="Dosis"/>
              </a:rPr>
              <a:t>dari</a:t>
            </a:r>
            <a:r>
              <a:rPr lang="en-US" sz="2000" dirty="0">
                <a:solidFill>
                  <a:schemeClr val="dk1"/>
                </a:solidFill>
                <a:latin typeface="Dosis"/>
                <a:ea typeface="Dosis"/>
                <a:cs typeface="Dosis"/>
                <a:sym typeface="Dosis"/>
              </a:rPr>
              <a:t> 3 </a:t>
            </a:r>
            <a:r>
              <a:rPr lang="en-US" sz="2000" dirty="0" err="1">
                <a:solidFill>
                  <a:schemeClr val="dk1"/>
                </a:solidFill>
                <a:latin typeface="Dosis"/>
                <a:ea typeface="Dosis"/>
                <a:cs typeface="Dosis"/>
                <a:sym typeface="Dosis"/>
              </a:rPr>
              <a:t>sebagai</a:t>
            </a:r>
            <a:r>
              <a:rPr lang="en-US" sz="2000" dirty="0">
                <a:solidFill>
                  <a:schemeClr val="dk1"/>
                </a:solidFill>
                <a:latin typeface="Dosis"/>
                <a:ea typeface="Dosis"/>
                <a:cs typeface="Dosis"/>
                <a:sym typeface="Dosis"/>
              </a:rPr>
              <a:t> outlier</a:t>
            </a:r>
            <a:r>
              <a:rPr lang="en-US" sz="2000" b="1" dirty="0">
                <a:solidFill>
                  <a:schemeClr val="dk1"/>
                </a:solidFill>
                <a:latin typeface="Dosis"/>
                <a:ea typeface="Dosis"/>
                <a:cs typeface="Dosis"/>
                <a:sym typeface="Dosis"/>
              </a:rPr>
              <a:t>,</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tetapi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terdapat</a:t>
            </a:r>
            <a:r>
              <a:rPr lang="en-US" sz="2000" dirty="0">
                <a:solidFill>
                  <a:schemeClr val="dk1"/>
                </a:solidFill>
                <a:latin typeface="Dosis"/>
                <a:ea typeface="Dosis"/>
                <a:cs typeface="Dosis"/>
                <a:sym typeface="Dosis"/>
              </a:rPr>
              <a:t> juga</a:t>
            </a:r>
            <a:r>
              <a:rPr lang="en-US" sz="2000" b="1" dirty="0">
                <a:solidFill>
                  <a:schemeClr val="dk1"/>
                </a:solidFill>
                <a:latin typeface="Dosis"/>
                <a:ea typeface="Dosis"/>
                <a:cs typeface="Dosis"/>
                <a:sym typeface="Dosis"/>
              </a:rPr>
              <a:t> saran </a:t>
            </a:r>
            <a:r>
              <a:rPr lang="en-US" sz="2000" b="1" dirty="0" err="1">
                <a:solidFill>
                  <a:schemeClr val="dk1"/>
                </a:solidFill>
                <a:latin typeface="Dosis"/>
                <a:ea typeface="Dosis"/>
                <a:cs typeface="Dosis"/>
                <a:sym typeface="Dosis"/>
              </a:rPr>
              <a:t>untuk</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tetap</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menggunakan</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nilai</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outie</a:t>
            </a:r>
            <a:r>
              <a:rPr lang="en-US" sz="2000" dirty="0" err="1">
                <a:solidFill>
                  <a:schemeClr val="dk1"/>
                </a:solidFill>
                <a:latin typeface="Dosis"/>
                <a:ea typeface="Dosis"/>
                <a:cs typeface="Dosis"/>
                <a:sym typeface="Dosis"/>
              </a:rPr>
              <a:t>r</a:t>
            </a:r>
            <a:r>
              <a:rPr lang="en-US" sz="2000" dirty="0">
                <a:solidFill>
                  <a:schemeClr val="dk1"/>
                </a:solidFill>
                <a:latin typeface="Dosis"/>
                <a:ea typeface="Dosis"/>
                <a:cs typeface="Dosis"/>
                <a:sym typeface="Dosis"/>
              </a:rPr>
              <a:t> ini </a:t>
            </a:r>
            <a:r>
              <a:rPr lang="en-US" sz="2000" dirty="0" err="1">
                <a:solidFill>
                  <a:schemeClr val="dk1"/>
                </a:solidFill>
                <a:latin typeface="Dosis"/>
                <a:ea typeface="Dosis"/>
                <a:cs typeface="Dosis"/>
                <a:sym typeface="Dosis"/>
              </a:rPr>
              <a:t>dikarenakan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nilai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tersebut</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memang</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nilai</a:t>
            </a:r>
            <a:r>
              <a:rPr lang="en-US" sz="2000" b="1" dirty="0">
                <a:solidFill>
                  <a:schemeClr val="dk1"/>
                </a:solidFill>
                <a:latin typeface="Dosis"/>
                <a:ea typeface="Dosis"/>
                <a:cs typeface="Dosis"/>
                <a:sym typeface="Dosis"/>
              </a:rPr>
              <a:t> yang </a:t>
            </a:r>
            <a:r>
              <a:rPr lang="en-US" sz="2000" b="1" dirty="0" err="1">
                <a:solidFill>
                  <a:schemeClr val="dk1"/>
                </a:solidFill>
                <a:latin typeface="Dosis"/>
                <a:ea typeface="Dosis"/>
                <a:cs typeface="Dosis"/>
                <a:sym typeface="Dosis"/>
              </a:rPr>
              <a:t>wajar</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dalam</a:t>
            </a:r>
            <a:r>
              <a:rPr lang="en-US" sz="2000" b="1" dirty="0">
                <a:solidFill>
                  <a:schemeClr val="dk1"/>
                </a:solidFill>
                <a:latin typeface="Dosis"/>
                <a:ea typeface="Dosis"/>
                <a:cs typeface="Dosis"/>
                <a:sym typeface="Dosis"/>
              </a:rPr>
              <a:t> auction </a:t>
            </a:r>
            <a:r>
              <a:rPr lang="en-US" sz="2000" b="1" dirty="0" err="1">
                <a:solidFill>
                  <a:schemeClr val="dk1"/>
                </a:solidFill>
                <a:latin typeface="Dosis"/>
                <a:ea typeface="Dosis"/>
                <a:cs typeface="Dosis"/>
                <a:sym typeface="Dosis"/>
              </a:rPr>
              <a:t>mobil</a:t>
            </a:r>
            <a:r>
              <a:rPr lang="en-US" sz="2000" b="1"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meskipun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nilainya</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extream</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Setelah</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menggunakan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metode</a:t>
            </a:r>
            <a:r>
              <a:rPr lang="en-US" sz="2000" dirty="0">
                <a:solidFill>
                  <a:schemeClr val="dk1"/>
                </a:solidFill>
                <a:latin typeface="Dosis"/>
                <a:ea typeface="Dosis"/>
                <a:cs typeface="Dosis"/>
                <a:sym typeface="Dosis"/>
              </a:rPr>
              <a:t> z-score data  </a:t>
            </a:r>
            <a:r>
              <a:rPr lang="en-US" sz="2000" dirty="0" err="1">
                <a:solidFill>
                  <a:schemeClr val="dk1"/>
                </a:solidFill>
                <a:latin typeface="Dosis"/>
                <a:ea typeface="Dosis"/>
                <a:cs typeface="Dosis"/>
                <a:sym typeface="Dosis"/>
              </a:rPr>
              <a:t>berkurang</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sebanyak</a:t>
            </a:r>
            <a:r>
              <a:rPr lang="en-US" sz="2000" dirty="0">
                <a:solidFill>
                  <a:schemeClr val="dk1"/>
                </a:solidFill>
                <a:latin typeface="Dosis"/>
                <a:ea typeface="Dosis"/>
                <a:cs typeface="Dosis"/>
                <a:sym typeface="Dosis"/>
              </a:rPr>
              <a:t> </a:t>
            </a:r>
            <a:r>
              <a:rPr kumimoji="0" lang="en-US" altLang="en-US" sz="2000" b="1" i="0" u="none" strike="noStrike" cap="none" normalizeH="0" baseline="0" dirty="0">
                <a:ln>
                  <a:noFill/>
                </a:ln>
                <a:solidFill>
                  <a:schemeClr val="tx1"/>
                </a:solidFill>
                <a:effectLst/>
                <a:latin typeface="Arial Unicode MS"/>
              </a:rPr>
              <a:t>16,536</a:t>
            </a:r>
            <a:r>
              <a:rPr kumimoji="0" lang="en-US" altLang="en-US" sz="2000" b="1" i="0" u="none" strike="noStrike" cap="none" normalizeH="0" baseline="0" dirty="0">
                <a:ln>
                  <a:noFill/>
                </a:ln>
                <a:solidFill>
                  <a:schemeClr val="tx1"/>
                </a:solidFill>
                <a:effectLst/>
              </a:rPr>
              <a:t> baris (3.09%)</a:t>
            </a:r>
            <a:endParaRPr kumimoji="0" lang="en-US" altLang="en-US" sz="20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850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0"/>
          <p:cNvSpPr txBox="1"/>
          <p:nvPr/>
        </p:nvSpPr>
        <p:spPr>
          <a:xfrm>
            <a:off x="1025094" y="929766"/>
            <a:ext cx="9578737" cy="599483"/>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3200" b="1" i="0" u="none" strike="noStrike" cap="none" dirty="0">
                <a:solidFill>
                  <a:srgbClr val="0198A3"/>
                </a:solidFill>
                <a:latin typeface="Montserrat"/>
                <a:ea typeface="Montserrat"/>
                <a:cs typeface="Montserrat"/>
                <a:sym typeface="Montserrat"/>
              </a:rPr>
              <a:t>Feature Transformation</a:t>
            </a:r>
            <a:endParaRPr sz="3200" b="1" i="0" u="none" strike="noStrike" cap="none" dirty="0">
              <a:solidFill>
                <a:srgbClr val="0198A3"/>
              </a:solidFill>
              <a:latin typeface="Montserrat"/>
              <a:ea typeface="Montserrat"/>
              <a:cs typeface="Montserrat"/>
              <a:sym typeface="Montserrat"/>
            </a:endParaRPr>
          </a:p>
        </p:txBody>
      </p:sp>
      <p:sp>
        <p:nvSpPr>
          <p:cNvPr id="4" name="Google Shape;86;p9">
            <a:extLst>
              <a:ext uri="{FF2B5EF4-FFF2-40B4-BE49-F238E27FC236}">
                <a16:creationId xmlns:a16="http://schemas.microsoft.com/office/drawing/2014/main" id="{51833238-1B10-A229-A495-DBAE4A9A823D}"/>
              </a:ext>
            </a:extLst>
          </p:cNvPr>
          <p:cNvSpPr txBox="1"/>
          <p:nvPr/>
        </p:nvSpPr>
        <p:spPr>
          <a:xfrm>
            <a:off x="829500" y="1486370"/>
            <a:ext cx="10533000" cy="212361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65000"/>
              </a:lnSpc>
              <a:spcBef>
                <a:spcPts val="0"/>
              </a:spcBef>
              <a:spcAft>
                <a:spcPts val="0"/>
              </a:spcAft>
              <a:buFont typeface="Arial" panose="020B0604020202020204" pitchFamily="34" charset="0"/>
              <a:buChar char="•"/>
            </a:pPr>
            <a:r>
              <a:rPr lang="en-US" sz="2000" dirty="0">
                <a:solidFill>
                  <a:schemeClr val="dk1"/>
                </a:solidFill>
                <a:latin typeface="Dosis"/>
                <a:ea typeface="Dosis"/>
                <a:cs typeface="Dosis"/>
                <a:sym typeface="Dosis"/>
              </a:rPr>
              <a:t>Log </a:t>
            </a:r>
            <a:r>
              <a:rPr lang="en-US" sz="2000" dirty="0" err="1">
                <a:solidFill>
                  <a:schemeClr val="dk1"/>
                </a:solidFill>
                <a:latin typeface="Dosis"/>
                <a:ea typeface="Dosis"/>
                <a:cs typeface="Dosis"/>
                <a:sym typeface="Dosis"/>
              </a:rPr>
              <a:t>Transformasi</a:t>
            </a:r>
            <a:r>
              <a:rPr lang="en-US" sz="2000" dirty="0">
                <a:solidFill>
                  <a:schemeClr val="dk1"/>
                </a:solidFill>
                <a:latin typeface="Dosis"/>
                <a:ea typeface="Dosis"/>
                <a:cs typeface="Dosis"/>
                <a:sym typeface="Dosis"/>
              </a:rPr>
              <a:t> pada data ini </a:t>
            </a:r>
            <a:r>
              <a:rPr lang="en-US" sz="2000" b="1" dirty="0" err="1">
                <a:solidFill>
                  <a:schemeClr val="dk1"/>
                </a:solidFill>
                <a:latin typeface="Dosis"/>
                <a:ea typeface="Dosis"/>
                <a:cs typeface="Dosis"/>
                <a:sym typeface="Dosis"/>
              </a:rPr>
              <a:t>hanya</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ingin</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menunjukkan</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bagaimana</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distribusinya</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tetapi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karena</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hasil</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perubahan</a:t>
            </a:r>
            <a:r>
              <a:rPr lang="en-US" sz="2000" dirty="0">
                <a:solidFill>
                  <a:schemeClr val="dk1"/>
                </a:solidFill>
                <a:latin typeface="Dosis"/>
                <a:ea typeface="Dosis"/>
                <a:cs typeface="Dosis"/>
                <a:sym typeface="Dosis"/>
              </a:rPr>
              <a:t> log </a:t>
            </a:r>
            <a:r>
              <a:rPr lang="en-US" sz="2000" dirty="0" err="1">
                <a:solidFill>
                  <a:schemeClr val="dk1"/>
                </a:solidFill>
                <a:latin typeface="Dosis"/>
                <a:ea typeface="Dosis"/>
                <a:cs typeface="Dosis"/>
                <a:sym typeface="Dosis"/>
              </a:rPr>
              <a:t>transformasi</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hasil</a:t>
            </a:r>
            <a:r>
              <a:rPr lang="en-US" sz="2000" b="1" dirty="0">
                <a:solidFill>
                  <a:schemeClr val="dk1"/>
                </a:solidFill>
                <a:latin typeface="Dosis"/>
                <a:ea typeface="Dosis"/>
                <a:cs typeface="Dosis"/>
                <a:sym typeface="Dosis"/>
              </a:rPr>
              <a:t> yang </a:t>
            </a:r>
            <a:r>
              <a:rPr lang="en-US" sz="2000" b="1" dirty="0" err="1">
                <a:solidFill>
                  <a:schemeClr val="dk1"/>
                </a:solidFill>
                <a:latin typeface="Dosis"/>
                <a:ea typeface="Dosis"/>
                <a:cs typeface="Dosis"/>
                <a:sym typeface="Dosis"/>
              </a:rPr>
              <a:t>didapatkan</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tidak</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memuaskan</a:t>
            </a:r>
            <a:r>
              <a:rPr lang="en-US" sz="2000" dirty="0">
                <a:solidFill>
                  <a:schemeClr val="dk1"/>
                </a:solidFill>
                <a:latin typeface="Dosis"/>
                <a:ea typeface="Dosis"/>
                <a:cs typeface="Dosis"/>
                <a:sym typeface="Dosis"/>
              </a:rPr>
              <a:t> jadi </a:t>
            </a:r>
            <a:r>
              <a:rPr lang="en-US" sz="2000" dirty="0" err="1">
                <a:solidFill>
                  <a:schemeClr val="dk1"/>
                </a:solidFill>
                <a:latin typeface="Dosis"/>
                <a:ea typeface="Dosis"/>
                <a:cs typeface="Dosis"/>
                <a:sym typeface="Dosis"/>
              </a:rPr>
              <a:t>tidak</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diaplikasikan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dalam</a:t>
            </a:r>
            <a:r>
              <a:rPr lang="en-US" sz="2000" dirty="0">
                <a:solidFill>
                  <a:schemeClr val="dk1"/>
                </a:solidFill>
                <a:latin typeface="Dosis"/>
                <a:ea typeface="Dosis"/>
                <a:cs typeface="Dosis"/>
                <a:sym typeface="Dosis"/>
              </a:rPr>
              <a:t> data yang </a:t>
            </a:r>
            <a:r>
              <a:rPr lang="en-US" sz="2000" dirty="0" err="1">
                <a:solidFill>
                  <a:schemeClr val="dk1"/>
                </a:solidFill>
                <a:latin typeface="Dosis"/>
                <a:ea typeface="Dosis"/>
                <a:cs typeface="Dosis"/>
                <a:sym typeface="Dosis"/>
              </a:rPr>
              <a:t>dimiliki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melakukan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pengamatan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dengan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kolom</a:t>
            </a:r>
            <a:r>
              <a:rPr lang="en-US" sz="2000" dirty="0">
                <a:solidFill>
                  <a:schemeClr val="dk1"/>
                </a:solidFill>
                <a:latin typeface="Dosis"/>
                <a:ea typeface="Dosis"/>
                <a:cs typeface="Dosis"/>
                <a:sym typeface="Dosis"/>
              </a:rPr>
              <a:t> </a:t>
            </a:r>
            <a:r>
              <a:rPr lang="en-US" sz="2000" b="1" dirty="0">
                <a:solidFill>
                  <a:schemeClr val="dk1"/>
                </a:solidFill>
                <a:latin typeface="Dosis"/>
                <a:ea typeface="Dosis"/>
                <a:cs typeface="Dosis"/>
                <a:sym typeface="Dosis"/>
              </a:rPr>
              <a:t>odometer dan </a:t>
            </a:r>
            <a:r>
              <a:rPr lang="en-US" sz="2000" b="1" dirty="0" err="1">
                <a:solidFill>
                  <a:schemeClr val="dk1"/>
                </a:solidFill>
                <a:latin typeface="Dosis"/>
                <a:ea typeface="Dosis"/>
                <a:cs typeface="Dosis"/>
                <a:sym typeface="Dosis"/>
              </a:rPr>
              <a:t>sellingprice</a:t>
            </a:r>
            <a:r>
              <a:rPr lang="en-US" sz="2000" b="1" dirty="0">
                <a:solidFill>
                  <a:schemeClr val="dk1"/>
                </a:solidFill>
                <a:latin typeface="Dosis"/>
                <a:ea typeface="Dosis"/>
                <a:cs typeface="Dosis"/>
                <a:sym typeface="Dosis"/>
              </a:rPr>
              <a:t> (data yang </a:t>
            </a:r>
            <a:r>
              <a:rPr lang="en-US" sz="2000" b="1" dirty="0" err="1">
                <a:solidFill>
                  <a:schemeClr val="dk1"/>
                </a:solidFill>
                <a:latin typeface="Dosis"/>
                <a:ea typeface="Dosis"/>
                <a:cs typeface="Dosis"/>
                <a:sym typeface="Dosis"/>
              </a:rPr>
              <a:t>distribusinya</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condong</a:t>
            </a:r>
            <a:r>
              <a:rPr lang="en-US" sz="2000" b="1" dirty="0">
                <a:solidFill>
                  <a:schemeClr val="dk1"/>
                </a:solidFill>
                <a:latin typeface="Dosis"/>
                <a:ea typeface="Dosis"/>
                <a:cs typeface="Dosis"/>
                <a:sym typeface="Dosis"/>
              </a:rPr>
              <a:t> ke </a:t>
            </a:r>
            <a:r>
              <a:rPr lang="en-US" sz="2000" b="1" dirty="0" err="1">
                <a:solidFill>
                  <a:schemeClr val="dk1"/>
                </a:solidFill>
                <a:latin typeface="Dosis"/>
                <a:ea typeface="Dosis"/>
                <a:cs typeface="Dosis"/>
                <a:sym typeface="Dosis"/>
              </a:rPr>
              <a:t>kanan</a:t>
            </a:r>
            <a:r>
              <a:rPr lang="en-US" sz="2000" b="1" dirty="0">
                <a:solidFill>
                  <a:schemeClr val="dk1"/>
                </a:solidFill>
                <a:latin typeface="Dosis"/>
                <a:ea typeface="Dosis"/>
                <a:cs typeface="Dosis"/>
                <a:sym typeface="Dosis"/>
              </a:rPr>
              <a:t>). </a:t>
            </a:r>
          </a:p>
        </p:txBody>
      </p:sp>
      <p:grpSp>
        <p:nvGrpSpPr>
          <p:cNvPr id="2" name="Group 1">
            <a:extLst>
              <a:ext uri="{FF2B5EF4-FFF2-40B4-BE49-F238E27FC236}">
                <a16:creationId xmlns:a16="http://schemas.microsoft.com/office/drawing/2014/main" id="{9A961BD3-7919-4560-3D34-BCB68380059B}"/>
              </a:ext>
            </a:extLst>
          </p:cNvPr>
          <p:cNvGrpSpPr/>
          <p:nvPr/>
        </p:nvGrpSpPr>
        <p:grpSpPr>
          <a:xfrm>
            <a:off x="983381" y="3429000"/>
            <a:ext cx="10225237" cy="3302423"/>
            <a:chOff x="829500" y="3227654"/>
            <a:chExt cx="11240579" cy="3630346"/>
          </a:xfrm>
        </p:grpSpPr>
        <p:pic>
          <p:nvPicPr>
            <p:cNvPr id="3" name="Picture 2">
              <a:extLst>
                <a:ext uri="{FF2B5EF4-FFF2-40B4-BE49-F238E27FC236}">
                  <a16:creationId xmlns:a16="http://schemas.microsoft.com/office/drawing/2014/main" id="{5BCF1A86-CFB7-89D3-518C-9D3A91659437}"/>
                </a:ext>
              </a:extLst>
            </p:cNvPr>
            <p:cNvPicPr>
              <a:picLocks noChangeAspect="1"/>
            </p:cNvPicPr>
            <p:nvPr/>
          </p:nvPicPr>
          <p:blipFill>
            <a:blip r:embed="rId3"/>
            <a:stretch>
              <a:fillRect/>
            </a:stretch>
          </p:blipFill>
          <p:spPr>
            <a:xfrm>
              <a:off x="829500" y="3272640"/>
              <a:ext cx="4906282" cy="3585360"/>
            </a:xfrm>
            <a:prstGeom prst="rect">
              <a:avLst/>
            </a:prstGeom>
          </p:spPr>
        </p:pic>
        <p:pic>
          <p:nvPicPr>
            <p:cNvPr id="7" name="Picture 6">
              <a:extLst>
                <a:ext uri="{FF2B5EF4-FFF2-40B4-BE49-F238E27FC236}">
                  <a16:creationId xmlns:a16="http://schemas.microsoft.com/office/drawing/2014/main" id="{7B4CE51F-3258-ED07-233B-AF2720035F4F}"/>
                </a:ext>
              </a:extLst>
            </p:cNvPr>
            <p:cNvPicPr>
              <a:picLocks noChangeAspect="1"/>
            </p:cNvPicPr>
            <p:nvPr/>
          </p:nvPicPr>
          <p:blipFill>
            <a:blip r:embed="rId4"/>
            <a:stretch>
              <a:fillRect/>
            </a:stretch>
          </p:blipFill>
          <p:spPr>
            <a:xfrm>
              <a:off x="7423012" y="3227654"/>
              <a:ext cx="4647067" cy="3524708"/>
            </a:xfrm>
            <a:prstGeom prst="rect">
              <a:avLst/>
            </a:prstGeom>
          </p:spPr>
        </p:pic>
        <p:sp>
          <p:nvSpPr>
            <p:cNvPr id="8" name="Arrow: Right 7">
              <a:extLst>
                <a:ext uri="{FF2B5EF4-FFF2-40B4-BE49-F238E27FC236}">
                  <a16:creationId xmlns:a16="http://schemas.microsoft.com/office/drawing/2014/main" id="{F008144E-EB68-8D2C-003F-02E5AB7D0BF9}"/>
                </a:ext>
              </a:extLst>
            </p:cNvPr>
            <p:cNvSpPr/>
            <p:nvPr/>
          </p:nvSpPr>
          <p:spPr>
            <a:xfrm>
              <a:off x="5877099" y="4516680"/>
              <a:ext cx="1371346" cy="5486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A74CEBB-40D0-3E52-8660-5A849E1E5558}"/>
                </a:ext>
              </a:extLst>
            </p:cNvPr>
            <p:cNvSpPr txBox="1"/>
            <p:nvPr/>
          </p:nvSpPr>
          <p:spPr>
            <a:xfrm>
              <a:off x="5367564" y="3960210"/>
              <a:ext cx="2323407" cy="523220"/>
            </a:xfrm>
            <a:prstGeom prst="rect">
              <a:avLst/>
            </a:prstGeom>
            <a:noFill/>
          </p:spPr>
          <p:txBody>
            <a:bodyPr wrap="square">
              <a:spAutoFit/>
            </a:bodyPr>
            <a:lstStyle/>
            <a:p>
              <a:pPr algn="ctr"/>
              <a:r>
                <a:rPr lang="en-GB" dirty="0"/>
                <a:t>Hasil </a:t>
              </a:r>
            </a:p>
            <a:p>
              <a:pPr algn="ctr"/>
              <a:r>
                <a:rPr lang="en-GB" dirty="0"/>
                <a:t>Log transformation</a:t>
              </a:r>
            </a:p>
          </p:txBody>
        </p:sp>
      </p:grpSp>
    </p:spTree>
    <p:extLst>
      <p:ext uri="{BB962C8B-B14F-4D97-AF65-F5344CB8AC3E}">
        <p14:creationId xmlns:p14="http://schemas.microsoft.com/office/powerpoint/2010/main" val="24887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0"/>
          <p:cNvSpPr txBox="1"/>
          <p:nvPr/>
        </p:nvSpPr>
        <p:spPr>
          <a:xfrm>
            <a:off x="1008469" y="447260"/>
            <a:ext cx="8885807" cy="599483"/>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3200" b="1" i="0" u="none" strike="noStrike" cap="none" dirty="0">
                <a:solidFill>
                  <a:srgbClr val="0198A3"/>
                </a:solidFill>
                <a:latin typeface="Montserrat"/>
                <a:ea typeface="Montserrat"/>
                <a:cs typeface="Montserrat"/>
                <a:sym typeface="Montserrat"/>
              </a:rPr>
              <a:t>Feature Encoding (Categorical Features)</a:t>
            </a:r>
            <a:endParaRPr sz="3200" b="1" i="0" u="none" strike="noStrike" cap="none" dirty="0">
              <a:solidFill>
                <a:srgbClr val="0198A3"/>
              </a:solidFill>
              <a:latin typeface="Montserrat"/>
              <a:ea typeface="Montserrat"/>
              <a:cs typeface="Montserrat"/>
              <a:sym typeface="Montserrat"/>
            </a:endParaRPr>
          </a:p>
        </p:txBody>
      </p:sp>
      <p:sp>
        <p:nvSpPr>
          <p:cNvPr id="4" name="Google Shape;86;p9">
            <a:extLst>
              <a:ext uri="{FF2B5EF4-FFF2-40B4-BE49-F238E27FC236}">
                <a16:creationId xmlns:a16="http://schemas.microsoft.com/office/drawing/2014/main" id="{51833238-1B10-A229-A495-DBAE4A9A823D}"/>
              </a:ext>
            </a:extLst>
          </p:cNvPr>
          <p:cNvSpPr txBox="1"/>
          <p:nvPr/>
        </p:nvSpPr>
        <p:spPr>
          <a:xfrm>
            <a:off x="829500" y="1296125"/>
            <a:ext cx="10533000" cy="161578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65000"/>
              </a:lnSpc>
              <a:spcBef>
                <a:spcPts val="0"/>
              </a:spcBef>
              <a:spcAft>
                <a:spcPts val="0"/>
              </a:spcAft>
              <a:buFont typeface="Arial" panose="020B0604020202020204" pitchFamily="34" charset="0"/>
              <a:buChar char="•"/>
            </a:pPr>
            <a:r>
              <a:rPr lang="en-US" sz="2000" dirty="0" err="1">
                <a:solidFill>
                  <a:schemeClr val="dk1"/>
                </a:solidFill>
                <a:latin typeface="Dosis"/>
                <a:ea typeface="Dosis"/>
                <a:cs typeface="Dosis"/>
                <a:sym typeface="Dosis"/>
              </a:rPr>
              <a:t>Untuk</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kolom</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dengan</a:t>
            </a:r>
            <a:r>
              <a:rPr lang="en-US" sz="2000"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nilai</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unik</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tinggi</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disederhanakan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nilainya</a:t>
            </a:r>
            <a:r>
              <a:rPr lang="en-US" sz="2000" dirty="0">
                <a:solidFill>
                  <a:schemeClr val="dk1"/>
                </a:solidFill>
                <a:latin typeface="Dosis"/>
                <a:ea typeface="Dosis"/>
                <a:cs typeface="Dosis"/>
                <a:sym typeface="Dosis"/>
              </a:rPr>
              <a:t> agar lebih </a:t>
            </a:r>
            <a:r>
              <a:rPr lang="en-US" sz="2000" dirty="0" err="1">
                <a:solidFill>
                  <a:schemeClr val="dk1"/>
                </a:solidFill>
                <a:latin typeface="Dosis"/>
                <a:ea typeface="Dosis"/>
                <a:cs typeface="Dosis"/>
                <a:sym typeface="Dosis"/>
              </a:rPr>
              <a:t>mudah</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untuk</a:t>
            </a:r>
            <a:r>
              <a:rPr lang="en-US" sz="2000" dirty="0">
                <a:solidFill>
                  <a:schemeClr val="dk1"/>
                </a:solidFill>
                <a:latin typeface="Dosis"/>
                <a:ea typeface="Dosis"/>
                <a:cs typeface="Dosis"/>
                <a:sym typeface="Dosis"/>
              </a:rPr>
              <a:t> proses yang </a:t>
            </a:r>
            <a:r>
              <a:rPr lang="en-US" sz="2000" dirty="0" err="1">
                <a:solidFill>
                  <a:schemeClr val="dk1"/>
                </a:solidFill>
                <a:latin typeface="Dosis"/>
                <a:ea typeface="Dosis"/>
                <a:cs typeface="Dosis"/>
                <a:sym typeface="Dosis"/>
              </a:rPr>
              <a:t>akan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dijalankan</a:t>
            </a:r>
            <a:r>
              <a:rPr lang="en-US" sz="2000" dirty="0">
                <a:solidFill>
                  <a:schemeClr val="dk1"/>
                </a:solidFill>
                <a:latin typeface="Dosis"/>
                <a:ea typeface="Dosis"/>
                <a:cs typeface="Dosis"/>
                <a:sym typeface="Dosis"/>
              </a:rPr>
              <a:t> pada machine learning,  </a:t>
            </a:r>
            <a:r>
              <a:rPr lang="en-US" sz="2000" dirty="0" err="1">
                <a:solidFill>
                  <a:schemeClr val="dk1"/>
                </a:solidFill>
                <a:latin typeface="Dosis"/>
                <a:ea typeface="Dosis"/>
                <a:cs typeface="Dosis"/>
                <a:sym typeface="Dosis"/>
              </a:rPr>
              <a:t>kolom</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tersebut</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yaitu</a:t>
            </a:r>
            <a:r>
              <a:rPr lang="en-US" sz="2000" dirty="0">
                <a:solidFill>
                  <a:schemeClr val="dk1"/>
                </a:solidFill>
                <a:latin typeface="Dosis"/>
                <a:ea typeface="Dosis"/>
                <a:cs typeface="Dosis"/>
                <a:sym typeface="Dosis"/>
              </a:rPr>
              <a:t> </a:t>
            </a:r>
            <a:r>
              <a:rPr lang="en-US" sz="2000" b="1" dirty="0">
                <a:solidFill>
                  <a:schemeClr val="dk1"/>
                </a:solidFill>
                <a:latin typeface="Dosis"/>
                <a:ea typeface="Dosis"/>
                <a:cs typeface="Dosis"/>
                <a:sym typeface="Dosis"/>
              </a:rPr>
              <a:t>`body`, `model` dan `state`. </a:t>
            </a:r>
          </a:p>
          <a:p>
            <a:pPr marL="457200" marR="0" lvl="0" indent="-457200" algn="l" rtl="0">
              <a:lnSpc>
                <a:spcPct val="165000"/>
              </a:lnSpc>
              <a:spcBef>
                <a:spcPts val="0"/>
              </a:spcBef>
              <a:spcAft>
                <a:spcPts val="0"/>
              </a:spcAft>
              <a:buAutoNum type="alphaUcPeriod"/>
            </a:pPr>
            <a:endParaRPr lang="en-US" sz="2000" b="1" dirty="0">
              <a:solidFill>
                <a:schemeClr val="dk1"/>
              </a:solidFill>
              <a:latin typeface="Dosis"/>
              <a:ea typeface="Dosis"/>
              <a:cs typeface="Dosis"/>
              <a:sym typeface="Dosis"/>
            </a:endParaRPr>
          </a:p>
        </p:txBody>
      </p:sp>
      <p:sp>
        <p:nvSpPr>
          <p:cNvPr id="8" name="Google Shape;86;p9">
            <a:extLst>
              <a:ext uri="{FF2B5EF4-FFF2-40B4-BE49-F238E27FC236}">
                <a16:creationId xmlns:a16="http://schemas.microsoft.com/office/drawing/2014/main" id="{05E6FC21-7DE4-E9FD-EF07-B770EFCCE35C}"/>
              </a:ext>
            </a:extLst>
          </p:cNvPr>
          <p:cNvSpPr txBox="1"/>
          <p:nvPr/>
        </p:nvSpPr>
        <p:spPr>
          <a:xfrm>
            <a:off x="829500" y="5327406"/>
            <a:ext cx="10533000" cy="161578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65000"/>
              </a:lnSpc>
              <a:spcBef>
                <a:spcPts val="0"/>
              </a:spcBef>
              <a:spcAft>
                <a:spcPts val="0"/>
              </a:spcAft>
              <a:buFont typeface="Arial" panose="020B0604020202020204" pitchFamily="34" charset="0"/>
              <a:buChar char="•"/>
            </a:pPr>
            <a:r>
              <a:rPr lang="en-US" sz="2000" b="1" dirty="0">
                <a:solidFill>
                  <a:schemeClr val="dk1"/>
                </a:solidFill>
                <a:latin typeface="Dosis"/>
                <a:ea typeface="Dosis"/>
                <a:cs typeface="Dosis"/>
                <a:sym typeface="Dosis"/>
              </a:rPr>
              <a:t>Body </a:t>
            </a:r>
            <a:r>
              <a:rPr lang="en-US" sz="2000" dirty="0">
                <a:solidFill>
                  <a:schemeClr val="dk1"/>
                </a:solidFill>
                <a:latin typeface="Dosis"/>
                <a:ea typeface="Dosis"/>
                <a:cs typeface="Dosis"/>
                <a:sym typeface="Dosis"/>
              </a:rPr>
              <a:t>yang </a:t>
            </a:r>
            <a:r>
              <a:rPr lang="en-US" sz="2000" dirty="0" err="1">
                <a:solidFill>
                  <a:schemeClr val="dk1"/>
                </a:solidFill>
                <a:latin typeface="Dosis"/>
                <a:ea typeface="Dosis"/>
                <a:cs typeface="Dosis"/>
                <a:sym typeface="Dosis"/>
              </a:rPr>
              <a:t>awalnya</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memiliki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nilai</a:t>
            </a:r>
            <a:r>
              <a:rPr lang="en-US" sz="2000" dirty="0">
                <a:solidFill>
                  <a:schemeClr val="dk1"/>
                </a:solidFill>
                <a:latin typeface="Dosis"/>
                <a:ea typeface="Dosis"/>
                <a:cs typeface="Dosis"/>
                <a:sym typeface="Dosis"/>
              </a:rPr>
              <a:t> unique</a:t>
            </a:r>
            <a:r>
              <a:rPr lang="en-US" sz="2000" b="1" dirty="0">
                <a:solidFill>
                  <a:schemeClr val="dk1"/>
                </a:solidFill>
                <a:latin typeface="Dosis"/>
                <a:ea typeface="Dosis"/>
                <a:cs typeface="Dosis"/>
                <a:sym typeface="Dosis"/>
              </a:rPr>
              <a:t> 43 </a:t>
            </a:r>
            <a:r>
              <a:rPr lang="en-US" sz="2000" b="1" dirty="0" err="1">
                <a:solidFill>
                  <a:schemeClr val="dk1"/>
                </a:solidFill>
                <a:latin typeface="Dosis"/>
                <a:ea typeface="Dosis"/>
                <a:cs typeface="Dosis"/>
                <a:sym typeface="Dosis"/>
              </a:rPr>
              <a:t>menjadi</a:t>
            </a:r>
            <a:r>
              <a:rPr lang="en-US" sz="2000" b="1" dirty="0">
                <a:solidFill>
                  <a:schemeClr val="dk1"/>
                </a:solidFill>
                <a:latin typeface="Dosis"/>
                <a:ea typeface="Dosis"/>
                <a:cs typeface="Dosis"/>
                <a:sym typeface="Dosis"/>
              </a:rPr>
              <a:t> 10, </a:t>
            </a:r>
            <a:r>
              <a:rPr lang="en-US" sz="2000" dirty="0" err="1">
                <a:solidFill>
                  <a:schemeClr val="dk1"/>
                </a:solidFill>
                <a:latin typeface="Dosis"/>
                <a:ea typeface="Dosis"/>
                <a:cs typeface="Dosis"/>
                <a:sym typeface="Dosis"/>
              </a:rPr>
              <a:t>dengan</a:t>
            </a:r>
            <a:r>
              <a:rPr lang="en-US" sz="2000" dirty="0">
                <a:solidFill>
                  <a:schemeClr val="dk1"/>
                </a:solidFill>
                <a:latin typeface="Dosis"/>
                <a:ea typeface="Dosis"/>
                <a:cs typeface="Dosis"/>
                <a:sym typeface="Dosis"/>
              </a:rPr>
              <a:t> encoding </a:t>
            </a:r>
            <a:r>
              <a:rPr lang="en-US" sz="2000" dirty="0" err="1">
                <a:solidFill>
                  <a:schemeClr val="dk1"/>
                </a:solidFill>
                <a:latin typeface="Dosis"/>
                <a:ea typeface="Dosis"/>
                <a:cs typeface="Dosis"/>
                <a:sym typeface="Dosis"/>
              </a:rPr>
              <a:t>huruf</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besar</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kecil</a:t>
            </a:r>
            <a:r>
              <a:rPr lang="en-US" sz="2000" dirty="0">
                <a:solidFill>
                  <a:schemeClr val="dk1"/>
                </a:solidFill>
                <a:latin typeface="Dosis"/>
                <a:ea typeface="Dosis"/>
                <a:cs typeface="Dosis"/>
                <a:sym typeface="Dosis"/>
              </a:rPr>
              <a:t> dan </a:t>
            </a:r>
            <a:r>
              <a:rPr lang="en-US" sz="2000" dirty="0" err="1">
                <a:solidFill>
                  <a:schemeClr val="dk1"/>
                </a:solidFill>
                <a:latin typeface="Dosis"/>
                <a:ea typeface="Dosis"/>
                <a:cs typeface="Dosis"/>
                <a:sym typeface="Dosis"/>
              </a:rPr>
              <a:t>pembenaran</a:t>
            </a:r>
            <a:r>
              <a:rPr lang="en-US" sz="2000" dirty="0">
                <a:solidFill>
                  <a:schemeClr val="dk1"/>
                </a:solidFill>
                <a:latin typeface="Dosis"/>
                <a:ea typeface="Dosis"/>
                <a:cs typeface="Dosis"/>
                <a:sym typeface="Dosis"/>
              </a:rPr>
              <a:t> kata-kata yang </a:t>
            </a:r>
            <a:r>
              <a:rPr lang="en-US" sz="2000" dirty="0" err="1">
                <a:solidFill>
                  <a:schemeClr val="dk1"/>
                </a:solidFill>
                <a:latin typeface="Dosis"/>
                <a:ea typeface="Dosis"/>
                <a:cs typeface="Dosis"/>
                <a:sym typeface="Dosis"/>
              </a:rPr>
              <a:t>sebenarnya</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sama</a:t>
            </a:r>
            <a:r>
              <a:rPr lang="en-US" sz="2000" dirty="0">
                <a:solidFill>
                  <a:schemeClr val="dk1"/>
                </a:solidFill>
                <a:latin typeface="Dosis"/>
                <a:ea typeface="Dosis"/>
                <a:cs typeface="Dosis"/>
                <a:sym typeface="Dosis"/>
              </a:rPr>
              <a:t> </a:t>
            </a:r>
          </a:p>
          <a:p>
            <a:pPr marL="457200" marR="0" lvl="0" indent="-457200" algn="l" rtl="0">
              <a:lnSpc>
                <a:spcPct val="165000"/>
              </a:lnSpc>
              <a:spcBef>
                <a:spcPts val="0"/>
              </a:spcBef>
              <a:spcAft>
                <a:spcPts val="0"/>
              </a:spcAft>
              <a:buAutoNum type="alphaUcPeriod" startAt="2"/>
            </a:pPr>
            <a:endParaRPr lang="en-US" sz="2000" b="1" dirty="0">
              <a:solidFill>
                <a:schemeClr val="dk1"/>
              </a:solidFill>
              <a:latin typeface="Dosis"/>
              <a:ea typeface="Dosis"/>
              <a:cs typeface="Dosis"/>
              <a:sym typeface="Dosis"/>
            </a:endParaRPr>
          </a:p>
        </p:txBody>
      </p:sp>
      <p:pic>
        <p:nvPicPr>
          <p:cNvPr id="5" name="Picture 4">
            <a:extLst>
              <a:ext uri="{FF2B5EF4-FFF2-40B4-BE49-F238E27FC236}">
                <a16:creationId xmlns:a16="http://schemas.microsoft.com/office/drawing/2014/main" id="{DE5ECE17-8905-A098-5AC9-83F1C37F8A15}"/>
              </a:ext>
            </a:extLst>
          </p:cNvPr>
          <p:cNvPicPr>
            <a:picLocks noChangeAspect="1"/>
          </p:cNvPicPr>
          <p:nvPr/>
        </p:nvPicPr>
        <p:blipFill>
          <a:blip r:embed="rId3"/>
          <a:stretch>
            <a:fillRect/>
          </a:stretch>
        </p:blipFill>
        <p:spPr>
          <a:xfrm>
            <a:off x="2842758" y="3429000"/>
            <a:ext cx="6506483" cy="1381318"/>
          </a:xfrm>
          <a:prstGeom prst="rect">
            <a:avLst/>
          </a:prstGeom>
        </p:spPr>
      </p:pic>
    </p:spTree>
    <p:extLst>
      <p:ext uri="{BB962C8B-B14F-4D97-AF65-F5344CB8AC3E}">
        <p14:creationId xmlns:p14="http://schemas.microsoft.com/office/powerpoint/2010/main" val="303407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Google Shape;86;p9">
            <a:extLst>
              <a:ext uri="{FF2B5EF4-FFF2-40B4-BE49-F238E27FC236}">
                <a16:creationId xmlns:a16="http://schemas.microsoft.com/office/drawing/2014/main" id="{51833238-1B10-A229-A495-DBAE4A9A823D}"/>
              </a:ext>
            </a:extLst>
          </p:cNvPr>
          <p:cNvSpPr txBox="1"/>
          <p:nvPr/>
        </p:nvSpPr>
        <p:spPr>
          <a:xfrm>
            <a:off x="696496" y="714234"/>
            <a:ext cx="11057700" cy="466277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65000"/>
              </a:lnSpc>
              <a:spcBef>
                <a:spcPts val="0"/>
              </a:spcBef>
              <a:spcAft>
                <a:spcPts val="0"/>
              </a:spcAft>
              <a:buFont typeface="Arial" panose="020B0604020202020204" pitchFamily="34" charset="0"/>
              <a:buChar char="•"/>
            </a:pPr>
            <a:r>
              <a:rPr lang="en-US" sz="2000" dirty="0" err="1">
                <a:solidFill>
                  <a:schemeClr val="dk1"/>
                </a:solidFill>
                <a:latin typeface="Dosis"/>
                <a:ea typeface="Dosis"/>
                <a:cs typeface="Dosis"/>
                <a:sym typeface="Dosis"/>
              </a:rPr>
              <a:t>Untuk</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fitur</a:t>
            </a:r>
            <a:r>
              <a:rPr lang="en-US" sz="2000" dirty="0">
                <a:solidFill>
                  <a:schemeClr val="dk1"/>
                </a:solidFill>
                <a:latin typeface="Dosis"/>
                <a:ea typeface="Dosis"/>
                <a:cs typeface="Dosis"/>
                <a:sym typeface="Dosis"/>
              </a:rPr>
              <a:t> </a:t>
            </a:r>
            <a:r>
              <a:rPr lang="en-US" sz="2000" b="1" dirty="0">
                <a:solidFill>
                  <a:schemeClr val="dk1"/>
                </a:solidFill>
                <a:latin typeface="Dosis"/>
                <a:ea typeface="Dosis"/>
                <a:cs typeface="Dosis"/>
                <a:sym typeface="Dosis"/>
              </a:rPr>
              <a:t>state </a:t>
            </a:r>
            <a:r>
              <a:rPr lang="en-US" sz="2000" b="1" dirty="0" err="1">
                <a:solidFill>
                  <a:schemeClr val="dk1"/>
                </a:solidFill>
                <a:latin typeface="Dosis"/>
                <a:ea typeface="Dosis"/>
                <a:cs typeface="Dosis"/>
                <a:sym typeface="Dosis"/>
              </a:rPr>
              <a:t>dikelompokkan</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menjadi</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beberapa</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nilai</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unik</a:t>
            </a:r>
            <a:r>
              <a:rPr lang="en-US" sz="2000" b="1" dirty="0">
                <a:solidFill>
                  <a:schemeClr val="dk1"/>
                </a:solidFill>
                <a:latin typeface="Dosis"/>
                <a:ea typeface="Dosis"/>
                <a:cs typeface="Dosis"/>
                <a:sym typeface="Dosis"/>
              </a:rPr>
              <a:t>, </a:t>
            </a:r>
            <a:r>
              <a:rPr lang="en-US" sz="2000" dirty="0">
                <a:solidFill>
                  <a:schemeClr val="dk1"/>
                </a:solidFill>
                <a:latin typeface="Dosis"/>
                <a:ea typeface="Dosis"/>
                <a:cs typeface="Dosis"/>
                <a:sym typeface="Dosis"/>
              </a:rPr>
              <a:t>pada </a:t>
            </a:r>
            <a:r>
              <a:rPr lang="en-US" sz="2000" dirty="0" err="1">
                <a:solidFill>
                  <a:schemeClr val="dk1"/>
                </a:solidFill>
                <a:latin typeface="Dosis"/>
                <a:ea typeface="Dosis"/>
                <a:cs typeface="Dosis"/>
                <a:sym typeface="Dosis"/>
              </a:rPr>
              <a:t>kolom</a:t>
            </a:r>
            <a:r>
              <a:rPr lang="en-US" sz="2000" dirty="0">
                <a:solidFill>
                  <a:schemeClr val="dk1"/>
                </a:solidFill>
                <a:latin typeface="Dosis"/>
                <a:ea typeface="Dosis"/>
                <a:cs typeface="Dosis"/>
                <a:sym typeface="Dosis"/>
              </a:rPr>
              <a:t> ini </a:t>
            </a:r>
            <a:r>
              <a:rPr lang="en-US" sz="2000" dirty="0" err="1">
                <a:solidFill>
                  <a:schemeClr val="dk1"/>
                </a:solidFill>
                <a:latin typeface="Dosis"/>
                <a:ea typeface="Dosis"/>
                <a:cs typeface="Dosis"/>
                <a:sym typeface="Dosis"/>
              </a:rPr>
              <a:t>berisi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kode</a:t>
            </a:r>
            <a:r>
              <a:rPr lang="en-US" sz="2000" dirty="0">
                <a:solidFill>
                  <a:schemeClr val="dk1"/>
                </a:solidFill>
                <a:latin typeface="Dosis"/>
                <a:ea typeface="Dosis"/>
                <a:cs typeface="Dosis"/>
                <a:sym typeface="Dosis"/>
              </a:rPr>
              <a:t> negara United State dan </a:t>
            </a:r>
            <a:r>
              <a:rPr lang="en-US" sz="2000" dirty="0" err="1">
                <a:solidFill>
                  <a:schemeClr val="dk1"/>
                </a:solidFill>
                <a:latin typeface="Dosis"/>
                <a:ea typeface="Dosis"/>
                <a:cs typeface="Dosis"/>
                <a:sym typeface="Dosis"/>
              </a:rPr>
              <a:t>beberapa</a:t>
            </a:r>
            <a:r>
              <a:rPr lang="en-US" sz="2000" dirty="0">
                <a:solidFill>
                  <a:schemeClr val="dk1"/>
                </a:solidFill>
                <a:latin typeface="Dosis"/>
                <a:ea typeface="Dosis"/>
                <a:cs typeface="Dosis"/>
                <a:sym typeface="Dosis"/>
              </a:rPr>
              <a:t> negara lain yang</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pengelompokkannya</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menjadi</a:t>
            </a:r>
            <a:r>
              <a:rPr lang="en-US" sz="2000" b="1" dirty="0">
                <a:solidFill>
                  <a:schemeClr val="dk1"/>
                </a:solidFill>
                <a:latin typeface="Dosis"/>
                <a:ea typeface="Dosis"/>
                <a:cs typeface="Dosis"/>
                <a:sym typeface="Dosis"/>
              </a:rPr>
              <a:t> ['west','south','northeast','</a:t>
            </a:r>
            <a:r>
              <a:rPr lang="en-US" sz="2000" b="1" dirty="0" err="1">
                <a:solidFill>
                  <a:schemeClr val="dk1"/>
                </a:solidFill>
                <a:latin typeface="Dosis"/>
                <a:ea typeface="Dosis"/>
                <a:cs typeface="Dosis"/>
                <a:sym typeface="Dosis"/>
              </a:rPr>
              <a:t>midwest</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outside_us</a:t>
            </a:r>
            <a:r>
              <a:rPr lang="en-US" sz="2000" b="1" dirty="0">
                <a:solidFill>
                  <a:schemeClr val="dk1"/>
                </a:solidFill>
                <a:latin typeface="Dosis"/>
                <a:ea typeface="Dosis"/>
                <a:cs typeface="Dosis"/>
                <a:sym typeface="Dosis"/>
              </a:rPr>
              <a:t>’] </a:t>
            </a:r>
          </a:p>
          <a:p>
            <a:pPr marL="342900" marR="0" lvl="0" indent="-342900" algn="l" rtl="0">
              <a:lnSpc>
                <a:spcPct val="165000"/>
              </a:lnSpc>
              <a:spcBef>
                <a:spcPts val="0"/>
              </a:spcBef>
              <a:spcAft>
                <a:spcPts val="0"/>
              </a:spcAft>
              <a:buFont typeface="Arial" panose="020B0604020202020204" pitchFamily="34" charset="0"/>
              <a:buChar char="•"/>
            </a:pPr>
            <a:endParaRPr lang="en-US" sz="2000" b="1" dirty="0">
              <a:solidFill>
                <a:schemeClr val="dk1"/>
              </a:solidFill>
              <a:latin typeface="Dosis"/>
              <a:ea typeface="Dosis"/>
              <a:cs typeface="Dosis"/>
              <a:sym typeface="Dosis"/>
            </a:endParaRPr>
          </a:p>
          <a:p>
            <a:pPr marL="342900" marR="0" lvl="0" indent="-342900" algn="l" rtl="0">
              <a:lnSpc>
                <a:spcPct val="165000"/>
              </a:lnSpc>
              <a:spcBef>
                <a:spcPts val="0"/>
              </a:spcBef>
              <a:spcAft>
                <a:spcPts val="0"/>
              </a:spcAft>
              <a:buFont typeface="Arial" panose="020B0604020202020204" pitchFamily="34" charset="0"/>
              <a:buChar char="•"/>
            </a:pPr>
            <a:endParaRPr lang="en-US" sz="2000" b="1" dirty="0">
              <a:solidFill>
                <a:schemeClr val="dk1"/>
              </a:solidFill>
              <a:latin typeface="Dosis"/>
              <a:ea typeface="Dosis"/>
              <a:cs typeface="Dosis"/>
              <a:sym typeface="Dosis"/>
            </a:endParaRPr>
          </a:p>
          <a:p>
            <a:pPr marL="342900" marR="0" lvl="0" indent="-342900" algn="l" rtl="0">
              <a:lnSpc>
                <a:spcPct val="165000"/>
              </a:lnSpc>
              <a:spcBef>
                <a:spcPts val="0"/>
              </a:spcBef>
              <a:spcAft>
                <a:spcPts val="0"/>
              </a:spcAft>
              <a:buFont typeface="Arial" panose="020B0604020202020204" pitchFamily="34" charset="0"/>
              <a:buChar char="•"/>
            </a:pPr>
            <a:endParaRPr lang="en-US" sz="2000" b="1" dirty="0">
              <a:solidFill>
                <a:schemeClr val="dk1"/>
              </a:solidFill>
              <a:latin typeface="Dosis"/>
              <a:ea typeface="Dosis"/>
              <a:cs typeface="Dosis"/>
              <a:sym typeface="Dosis"/>
            </a:endParaRPr>
          </a:p>
          <a:p>
            <a:pPr marL="342900" marR="0" lvl="0" indent="-342900" algn="l" rtl="0">
              <a:lnSpc>
                <a:spcPct val="165000"/>
              </a:lnSpc>
              <a:spcBef>
                <a:spcPts val="0"/>
              </a:spcBef>
              <a:spcAft>
                <a:spcPts val="0"/>
              </a:spcAft>
              <a:buFont typeface="Arial" panose="020B0604020202020204" pitchFamily="34" charset="0"/>
              <a:buChar char="•"/>
            </a:pPr>
            <a:r>
              <a:rPr lang="en-US" sz="2000" dirty="0" err="1">
                <a:solidFill>
                  <a:schemeClr val="dk1"/>
                </a:solidFill>
                <a:latin typeface="Dosis"/>
                <a:ea typeface="Dosis"/>
                <a:cs typeface="Dosis"/>
                <a:sym typeface="Dosis"/>
              </a:rPr>
              <a:t>Untuk</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fitur</a:t>
            </a:r>
            <a:r>
              <a:rPr lang="en-US" sz="2000" dirty="0">
                <a:solidFill>
                  <a:schemeClr val="dk1"/>
                </a:solidFill>
                <a:latin typeface="Dosis"/>
                <a:ea typeface="Dosis"/>
                <a:cs typeface="Dosis"/>
                <a:sym typeface="Dosis"/>
              </a:rPr>
              <a:t> model </a:t>
            </a:r>
            <a:r>
              <a:rPr lang="en-US" sz="2000" dirty="0" err="1">
                <a:solidFill>
                  <a:schemeClr val="dk1"/>
                </a:solidFill>
                <a:latin typeface="Dosis"/>
                <a:ea typeface="Dosis"/>
                <a:cs typeface="Dosis"/>
                <a:sym typeface="Dosis"/>
              </a:rPr>
              <a:t>dari</a:t>
            </a:r>
            <a:r>
              <a:rPr lang="en-US" sz="2000" dirty="0">
                <a:solidFill>
                  <a:schemeClr val="dk1"/>
                </a:solidFill>
                <a:latin typeface="Dosis"/>
                <a:ea typeface="Dosis"/>
                <a:cs typeface="Dosis"/>
                <a:sym typeface="Dosis"/>
              </a:rPr>
              <a:t> </a:t>
            </a:r>
            <a:r>
              <a:rPr lang="en-US" sz="2000" b="1" dirty="0">
                <a:solidFill>
                  <a:schemeClr val="dk1"/>
                </a:solidFill>
                <a:latin typeface="Dosis"/>
                <a:ea typeface="Dosis"/>
                <a:cs typeface="Dosis"/>
                <a:sym typeface="Dosis"/>
              </a:rPr>
              <a:t>682 unique value </a:t>
            </a:r>
            <a:r>
              <a:rPr lang="en-US" sz="2000" dirty="0" err="1">
                <a:solidFill>
                  <a:schemeClr val="dk1"/>
                </a:solidFill>
                <a:latin typeface="Dosis"/>
                <a:ea typeface="Dosis"/>
                <a:cs typeface="Dosis"/>
                <a:sym typeface="Dosis"/>
              </a:rPr>
              <a:t>disederhanakan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menjadi</a:t>
            </a:r>
            <a:r>
              <a:rPr lang="en-US" sz="2000" dirty="0">
                <a:solidFill>
                  <a:schemeClr val="dk1"/>
                </a:solidFill>
                <a:latin typeface="Dosis"/>
                <a:ea typeface="Dosis"/>
                <a:cs typeface="Dosis"/>
                <a:sym typeface="Dosis"/>
              </a:rPr>
              <a:t> </a:t>
            </a:r>
            <a:r>
              <a:rPr lang="en-US" sz="2000" b="1" dirty="0">
                <a:solidFill>
                  <a:schemeClr val="dk1"/>
                </a:solidFill>
                <a:latin typeface="Dosis"/>
                <a:ea typeface="Dosis"/>
                <a:cs typeface="Dosis"/>
                <a:sym typeface="Dosis"/>
              </a:rPr>
              <a:t>10 unique value.</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Pengelompokkan</a:t>
            </a:r>
            <a:r>
              <a:rPr lang="en-US" sz="2000" dirty="0">
                <a:solidFill>
                  <a:schemeClr val="dk1"/>
                </a:solidFill>
                <a:latin typeface="Dosis"/>
                <a:ea typeface="Dosis"/>
                <a:cs typeface="Dosis"/>
                <a:sym typeface="Dosis"/>
              </a:rPr>
              <a:t> ini </a:t>
            </a:r>
            <a:r>
              <a:rPr lang="en-US" sz="2000" dirty="0" err="1">
                <a:solidFill>
                  <a:schemeClr val="dk1"/>
                </a:solidFill>
                <a:latin typeface="Dosis"/>
                <a:ea typeface="Dosis"/>
                <a:cs typeface="Dosis"/>
                <a:sym typeface="Dosis"/>
              </a:rPr>
              <a:t>bergantung</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dari</a:t>
            </a:r>
            <a:r>
              <a:rPr lang="en-US" sz="2000"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harga</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mediannya</a:t>
            </a:r>
            <a:endParaRPr lang="en-US" sz="2000" b="1" dirty="0">
              <a:solidFill>
                <a:schemeClr val="dk1"/>
              </a:solidFill>
              <a:latin typeface="Dosis"/>
              <a:ea typeface="Dosis"/>
              <a:cs typeface="Dosis"/>
              <a:sym typeface="Dosis"/>
            </a:endParaRPr>
          </a:p>
          <a:p>
            <a:pPr marL="457200" marR="0" lvl="0" indent="-457200" algn="l" rtl="0">
              <a:lnSpc>
                <a:spcPct val="165000"/>
              </a:lnSpc>
              <a:spcBef>
                <a:spcPts val="0"/>
              </a:spcBef>
              <a:spcAft>
                <a:spcPts val="0"/>
              </a:spcAft>
              <a:buFont typeface="+mj-lt"/>
              <a:buAutoNum type="alphaUcPeriod" startAt="3"/>
            </a:pPr>
            <a:endParaRPr lang="en-US" sz="2000" b="1" dirty="0">
              <a:solidFill>
                <a:schemeClr val="dk1"/>
              </a:solidFill>
              <a:latin typeface="Dosis"/>
              <a:ea typeface="Dosis"/>
              <a:cs typeface="Dosis"/>
              <a:sym typeface="Dosis"/>
            </a:endParaRPr>
          </a:p>
        </p:txBody>
      </p:sp>
      <p:pic>
        <p:nvPicPr>
          <p:cNvPr id="5" name="Picture 4">
            <a:extLst>
              <a:ext uri="{FF2B5EF4-FFF2-40B4-BE49-F238E27FC236}">
                <a16:creationId xmlns:a16="http://schemas.microsoft.com/office/drawing/2014/main" id="{2BC34F2E-4D5C-F51C-EE5E-8A1A9369A199}"/>
              </a:ext>
            </a:extLst>
          </p:cNvPr>
          <p:cNvPicPr>
            <a:picLocks noChangeAspect="1"/>
          </p:cNvPicPr>
          <p:nvPr/>
        </p:nvPicPr>
        <p:blipFill>
          <a:blip r:embed="rId3"/>
          <a:stretch>
            <a:fillRect/>
          </a:stretch>
        </p:blipFill>
        <p:spPr>
          <a:xfrm>
            <a:off x="4320649" y="1901218"/>
            <a:ext cx="3809394" cy="1873267"/>
          </a:xfrm>
          <a:prstGeom prst="rect">
            <a:avLst/>
          </a:prstGeom>
        </p:spPr>
      </p:pic>
    </p:spTree>
    <p:extLst>
      <p:ext uri="{BB962C8B-B14F-4D97-AF65-F5344CB8AC3E}">
        <p14:creationId xmlns:p14="http://schemas.microsoft.com/office/powerpoint/2010/main" val="311436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Google Shape;86;p9">
            <a:extLst>
              <a:ext uri="{FF2B5EF4-FFF2-40B4-BE49-F238E27FC236}">
                <a16:creationId xmlns:a16="http://schemas.microsoft.com/office/drawing/2014/main" id="{51833238-1B10-A229-A495-DBAE4A9A823D}"/>
              </a:ext>
            </a:extLst>
          </p:cNvPr>
          <p:cNvSpPr txBox="1"/>
          <p:nvPr/>
        </p:nvSpPr>
        <p:spPr>
          <a:xfrm>
            <a:off x="829500" y="814861"/>
            <a:ext cx="10533000" cy="161578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65000"/>
              </a:lnSpc>
              <a:spcBef>
                <a:spcPts val="0"/>
              </a:spcBef>
              <a:spcAft>
                <a:spcPts val="0"/>
              </a:spcAft>
              <a:buFont typeface="Arial" panose="020B0604020202020204" pitchFamily="34" charset="0"/>
              <a:buChar char="•"/>
            </a:pPr>
            <a:r>
              <a:rPr lang="en-US" sz="2000" dirty="0">
                <a:solidFill>
                  <a:schemeClr val="dk1"/>
                </a:solidFill>
                <a:latin typeface="Dosis"/>
                <a:ea typeface="Dosis"/>
                <a:cs typeface="Dosis"/>
                <a:sym typeface="Dosis"/>
              </a:rPr>
              <a:t>Karena semua data </a:t>
            </a:r>
            <a:r>
              <a:rPr lang="en-US" sz="2000" dirty="0" err="1">
                <a:solidFill>
                  <a:schemeClr val="dk1"/>
                </a:solidFill>
                <a:latin typeface="Dosis"/>
                <a:ea typeface="Dosis"/>
                <a:cs typeface="Dosis"/>
                <a:sym typeface="Dosis"/>
              </a:rPr>
              <a:t>kategorikal</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tidak</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ada</a:t>
            </a:r>
            <a:r>
              <a:rPr lang="en-US" sz="2000" dirty="0">
                <a:solidFill>
                  <a:schemeClr val="dk1"/>
                </a:solidFill>
                <a:latin typeface="Dosis"/>
                <a:ea typeface="Dosis"/>
                <a:cs typeface="Dosis"/>
                <a:sym typeface="Dosis"/>
              </a:rPr>
              <a:t>  yang ordinal </a:t>
            </a:r>
            <a:r>
              <a:rPr lang="en-US" sz="2000" dirty="0" err="1">
                <a:solidFill>
                  <a:schemeClr val="dk1"/>
                </a:solidFill>
                <a:latin typeface="Dosis"/>
                <a:ea typeface="Dosis"/>
                <a:cs typeface="Dosis"/>
                <a:sym typeface="Dosis"/>
              </a:rPr>
              <a:t>maka</a:t>
            </a:r>
            <a:r>
              <a:rPr lang="en-US" sz="2000" dirty="0">
                <a:solidFill>
                  <a:schemeClr val="dk1"/>
                </a:solidFill>
                <a:latin typeface="Dosis"/>
                <a:ea typeface="Dosis"/>
                <a:cs typeface="Dosis"/>
                <a:sym typeface="Dosis"/>
              </a:rPr>
              <a:t> feature encoding </a:t>
            </a:r>
            <a:r>
              <a:rPr lang="en-US" sz="2000" dirty="0" err="1">
                <a:solidFill>
                  <a:schemeClr val="dk1"/>
                </a:solidFill>
                <a:latin typeface="Dosis"/>
                <a:ea typeface="Dosis"/>
                <a:cs typeface="Dosis"/>
                <a:sym typeface="Dosis"/>
              </a:rPr>
              <a:t>dilakukan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menggunakan</a:t>
            </a:r>
            <a:r>
              <a:rPr lang="en-US" sz="2000"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Onehot</a:t>
            </a:r>
            <a:r>
              <a:rPr lang="en-US" sz="2000" b="1" dirty="0">
                <a:solidFill>
                  <a:schemeClr val="dk1"/>
                </a:solidFill>
                <a:latin typeface="Dosis"/>
                <a:ea typeface="Dosis"/>
                <a:cs typeface="Dosis"/>
                <a:sym typeface="Dosis"/>
              </a:rPr>
              <a:t> Encoding </a:t>
            </a:r>
            <a:r>
              <a:rPr lang="en-US" sz="2000" dirty="0" err="1">
                <a:solidFill>
                  <a:schemeClr val="dk1"/>
                </a:solidFill>
                <a:latin typeface="Dosis"/>
                <a:ea typeface="Dosis"/>
                <a:cs typeface="Dosis"/>
                <a:sym typeface="Dosis"/>
              </a:rPr>
              <a:t>dengan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hasil</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kolom</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sebanyak</a:t>
            </a:r>
            <a:r>
              <a:rPr lang="en-US" sz="2000" b="1" dirty="0">
                <a:solidFill>
                  <a:schemeClr val="dk1"/>
                </a:solidFill>
                <a:latin typeface="Dosis"/>
                <a:ea typeface="Dosis"/>
                <a:cs typeface="Dosis"/>
                <a:sym typeface="Dosis"/>
              </a:rPr>
              <a:t> 132,</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hasil</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dari</a:t>
            </a:r>
            <a:r>
              <a:rPr lang="en-US" sz="2000" dirty="0">
                <a:solidFill>
                  <a:schemeClr val="dk1"/>
                </a:solidFill>
                <a:latin typeface="Dosis"/>
                <a:ea typeface="Dosis"/>
                <a:cs typeface="Dosis"/>
                <a:sym typeface="Dosis"/>
              </a:rPr>
              <a:t> data Pre-processing ini </a:t>
            </a:r>
            <a:r>
              <a:rPr lang="en-US" sz="2000" dirty="0" err="1">
                <a:solidFill>
                  <a:schemeClr val="dk1"/>
                </a:solidFill>
                <a:latin typeface="Dosis"/>
                <a:ea typeface="Dosis"/>
                <a:cs typeface="Dosis"/>
                <a:sym typeface="Dosis"/>
              </a:rPr>
              <a:t>akan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dilanjutkan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untuk</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pembuatan</a:t>
            </a:r>
            <a:r>
              <a:rPr lang="en-US" sz="2000" dirty="0">
                <a:solidFill>
                  <a:schemeClr val="dk1"/>
                </a:solidFill>
                <a:latin typeface="Dosis"/>
                <a:ea typeface="Dosis"/>
                <a:cs typeface="Dosis"/>
                <a:sym typeface="Dosis"/>
              </a:rPr>
              <a:t> model machine learning</a:t>
            </a:r>
          </a:p>
        </p:txBody>
      </p:sp>
      <p:pic>
        <p:nvPicPr>
          <p:cNvPr id="5" name="Picture 4">
            <a:extLst>
              <a:ext uri="{FF2B5EF4-FFF2-40B4-BE49-F238E27FC236}">
                <a16:creationId xmlns:a16="http://schemas.microsoft.com/office/drawing/2014/main" id="{6E1C9372-EB1B-6CFB-9818-74D6561AB505}"/>
              </a:ext>
            </a:extLst>
          </p:cNvPr>
          <p:cNvPicPr>
            <a:picLocks noChangeAspect="1"/>
          </p:cNvPicPr>
          <p:nvPr/>
        </p:nvPicPr>
        <p:blipFill>
          <a:blip r:embed="rId3"/>
          <a:stretch>
            <a:fillRect/>
          </a:stretch>
        </p:blipFill>
        <p:spPr>
          <a:xfrm>
            <a:off x="2404547" y="2584008"/>
            <a:ext cx="7382905" cy="3686689"/>
          </a:xfrm>
          <a:prstGeom prst="rect">
            <a:avLst/>
          </a:prstGeom>
        </p:spPr>
      </p:pic>
    </p:spTree>
    <p:extLst>
      <p:ext uri="{BB962C8B-B14F-4D97-AF65-F5344CB8AC3E}">
        <p14:creationId xmlns:p14="http://schemas.microsoft.com/office/powerpoint/2010/main" val="108304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0"/>
          <p:cNvSpPr txBox="1"/>
          <p:nvPr/>
        </p:nvSpPr>
        <p:spPr>
          <a:xfrm>
            <a:off x="1008470" y="447260"/>
            <a:ext cx="9723698" cy="599483"/>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3200" b="1" dirty="0">
                <a:solidFill>
                  <a:srgbClr val="0198A3"/>
                </a:solidFill>
                <a:latin typeface="Montserrat"/>
                <a:ea typeface="Montserrat"/>
                <a:cs typeface="Montserrat"/>
                <a:sym typeface="Montserrat"/>
              </a:rPr>
              <a:t>Handling </a:t>
            </a:r>
            <a:r>
              <a:rPr lang="en-US" sz="3200" b="1" i="0" u="none" strike="noStrike" cap="none" dirty="0">
                <a:solidFill>
                  <a:srgbClr val="0198A3"/>
                </a:solidFill>
                <a:latin typeface="Montserrat"/>
                <a:ea typeface="Montserrat"/>
                <a:cs typeface="Montserrat"/>
                <a:sym typeface="Montserrat"/>
              </a:rPr>
              <a:t>Class Imbalance</a:t>
            </a:r>
            <a:endParaRPr sz="3200" b="1" i="0" u="none" strike="noStrike" cap="none" dirty="0">
              <a:solidFill>
                <a:srgbClr val="0198A3"/>
              </a:solidFill>
              <a:latin typeface="Montserrat"/>
              <a:ea typeface="Montserrat"/>
              <a:cs typeface="Montserrat"/>
              <a:sym typeface="Montserrat"/>
            </a:endParaRPr>
          </a:p>
        </p:txBody>
      </p:sp>
      <p:sp>
        <p:nvSpPr>
          <p:cNvPr id="4" name="Google Shape;86;p9">
            <a:extLst>
              <a:ext uri="{FF2B5EF4-FFF2-40B4-BE49-F238E27FC236}">
                <a16:creationId xmlns:a16="http://schemas.microsoft.com/office/drawing/2014/main" id="{51833238-1B10-A229-A495-DBAE4A9A823D}"/>
              </a:ext>
            </a:extLst>
          </p:cNvPr>
          <p:cNvSpPr txBox="1"/>
          <p:nvPr/>
        </p:nvSpPr>
        <p:spPr>
          <a:xfrm>
            <a:off x="829500" y="1296125"/>
            <a:ext cx="10533000" cy="212361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65000"/>
              </a:lnSpc>
              <a:spcBef>
                <a:spcPts val="0"/>
              </a:spcBef>
              <a:spcAft>
                <a:spcPts val="0"/>
              </a:spcAft>
              <a:buFont typeface="Arial" panose="020B0604020202020204" pitchFamily="34" charset="0"/>
              <a:buChar char="•"/>
            </a:pPr>
            <a:r>
              <a:rPr lang="en-US" sz="2000" dirty="0" err="1">
                <a:solidFill>
                  <a:schemeClr val="dk1"/>
                </a:solidFill>
                <a:latin typeface="Dosis"/>
                <a:ea typeface="Dosis"/>
                <a:cs typeface="Dosis"/>
                <a:sym typeface="Dosis"/>
              </a:rPr>
              <a:t>Tidak</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terjadi</a:t>
            </a:r>
            <a:r>
              <a:rPr lang="en-US" sz="2000" dirty="0">
                <a:solidFill>
                  <a:schemeClr val="dk1"/>
                </a:solidFill>
                <a:latin typeface="Dosis"/>
                <a:ea typeface="Dosis"/>
                <a:cs typeface="Dosis"/>
                <a:sym typeface="Dosis"/>
              </a:rPr>
              <a:t> class imbalance</a:t>
            </a:r>
          </a:p>
          <a:p>
            <a:pPr marL="342900" marR="0" lvl="0" indent="-342900" algn="l" rtl="0">
              <a:lnSpc>
                <a:spcPct val="165000"/>
              </a:lnSpc>
              <a:spcBef>
                <a:spcPts val="0"/>
              </a:spcBef>
              <a:spcAft>
                <a:spcPts val="0"/>
              </a:spcAft>
              <a:buFont typeface="Arial" panose="020B0604020202020204" pitchFamily="34" charset="0"/>
              <a:buChar char="•"/>
            </a:pPr>
            <a:r>
              <a:rPr lang="en-US" sz="2000" dirty="0">
                <a:solidFill>
                  <a:schemeClr val="dk1"/>
                </a:solidFill>
                <a:latin typeface="Dosis"/>
                <a:ea typeface="Dosis"/>
                <a:cs typeface="Dosis"/>
                <a:sym typeface="Dosis"/>
              </a:rPr>
              <a:t>Salah </a:t>
            </a:r>
            <a:r>
              <a:rPr lang="en-US" sz="2000" dirty="0" err="1">
                <a:solidFill>
                  <a:schemeClr val="dk1"/>
                </a:solidFill>
                <a:latin typeface="Dosis"/>
                <a:ea typeface="Dosis"/>
                <a:cs typeface="Dosis"/>
                <a:sym typeface="Dosis"/>
              </a:rPr>
              <a:t>satu</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fitur</a:t>
            </a:r>
            <a:r>
              <a:rPr lang="en-US" sz="2000" dirty="0">
                <a:solidFill>
                  <a:schemeClr val="dk1"/>
                </a:solidFill>
                <a:latin typeface="Dosis"/>
                <a:ea typeface="Dosis"/>
                <a:cs typeface="Dosis"/>
                <a:sym typeface="Dosis"/>
              </a:rPr>
              <a:t> (</a:t>
            </a:r>
            <a:r>
              <a:rPr lang="en-US" sz="2000" b="1" dirty="0">
                <a:solidFill>
                  <a:schemeClr val="dk1"/>
                </a:solidFill>
                <a:latin typeface="Dosis"/>
                <a:ea typeface="Dosis"/>
                <a:cs typeface="Dosis"/>
                <a:sym typeface="Dosis"/>
              </a:rPr>
              <a:t>transmission</a:t>
            </a:r>
            <a:r>
              <a:rPr lang="en-US" sz="2000" dirty="0">
                <a:solidFill>
                  <a:schemeClr val="dk1"/>
                </a:solidFill>
                <a:latin typeface="Dosis"/>
                <a:ea typeface="Dosis"/>
                <a:cs typeface="Dosis"/>
                <a:sym typeface="Dosis"/>
              </a:rPr>
              <a:t>) imbalance, </a:t>
            </a:r>
            <a:r>
              <a:rPr lang="en-US" sz="2000" dirty="0" err="1">
                <a:solidFill>
                  <a:schemeClr val="dk1"/>
                </a:solidFill>
                <a:latin typeface="Dosis"/>
                <a:ea typeface="Dosis"/>
                <a:cs typeface="Dosis"/>
                <a:sym typeface="Dosis"/>
              </a:rPr>
              <a:t>akan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dicek</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saat</a:t>
            </a:r>
            <a:r>
              <a:rPr lang="en-US" sz="2000" dirty="0">
                <a:solidFill>
                  <a:schemeClr val="dk1"/>
                </a:solidFill>
                <a:latin typeface="Dosis"/>
                <a:ea typeface="Dosis"/>
                <a:cs typeface="Dosis"/>
                <a:sym typeface="Dosis"/>
              </a:rPr>
              <a:t> modelling </a:t>
            </a:r>
            <a:r>
              <a:rPr lang="en-US" sz="2000" dirty="0" err="1">
                <a:solidFill>
                  <a:schemeClr val="dk1"/>
                </a:solidFill>
                <a:latin typeface="Dosis"/>
                <a:ea typeface="Dosis"/>
                <a:cs typeface="Dosis"/>
                <a:sym typeface="Dosis"/>
              </a:rPr>
              <a:t>dibandingkan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ketika</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kita</a:t>
            </a:r>
            <a:r>
              <a:rPr lang="en-US" sz="2000" dirty="0">
                <a:solidFill>
                  <a:schemeClr val="dk1"/>
                </a:solidFill>
                <a:latin typeface="Dosis"/>
                <a:ea typeface="Dosis"/>
                <a:cs typeface="Dosis"/>
                <a:sym typeface="Dosis"/>
              </a:rPr>
              <a:t> drop </a:t>
            </a:r>
            <a:r>
              <a:rPr lang="en-US" sz="2000" dirty="0" err="1">
                <a:solidFill>
                  <a:schemeClr val="dk1"/>
                </a:solidFill>
                <a:latin typeface="Dosis"/>
                <a:ea typeface="Dosis"/>
                <a:cs typeface="Dosis"/>
                <a:sym typeface="Dosis"/>
              </a:rPr>
              <a:t>fitur</a:t>
            </a:r>
            <a:r>
              <a:rPr lang="en-US" sz="2000" dirty="0">
                <a:solidFill>
                  <a:schemeClr val="dk1"/>
                </a:solidFill>
                <a:latin typeface="Dosis"/>
                <a:ea typeface="Dosis"/>
                <a:cs typeface="Dosis"/>
                <a:sym typeface="Dosis"/>
              </a:rPr>
              <a:t> ini dan </a:t>
            </a:r>
            <a:r>
              <a:rPr lang="en-US" sz="2000" dirty="0" err="1">
                <a:solidFill>
                  <a:schemeClr val="dk1"/>
                </a:solidFill>
                <a:latin typeface="Dosis"/>
                <a:ea typeface="Dosis"/>
                <a:cs typeface="Dosis"/>
                <a:sym typeface="Dosis"/>
              </a:rPr>
              <a:t>tidak</a:t>
            </a:r>
            <a:r>
              <a:rPr lang="en-US" sz="2000" dirty="0">
                <a:solidFill>
                  <a:schemeClr val="dk1"/>
                </a:solidFill>
                <a:latin typeface="Dosis"/>
                <a:ea typeface="Dosis"/>
                <a:cs typeface="Dosis"/>
                <a:sym typeface="Dosis"/>
              </a:rPr>
              <a:t> drop </a:t>
            </a:r>
            <a:r>
              <a:rPr lang="en-US" sz="2000" dirty="0" err="1">
                <a:solidFill>
                  <a:schemeClr val="dk1"/>
                </a:solidFill>
                <a:latin typeface="Dosis"/>
                <a:ea typeface="Dosis"/>
                <a:cs typeface="Dosis"/>
                <a:sym typeface="Dosis"/>
              </a:rPr>
              <a:t>apakah</a:t>
            </a:r>
            <a:r>
              <a:rPr lang="en-US" sz="2000" dirty="0">
                <a:solidFill>
                  <a:schemeClr val="dk1"/>
                </a:solidFill>
                <a:latin typeface="Dosis"/>
                <a:ea typeface="Dosis"/>
                <a:cs typeface="Dosis"/>
                <a:sym typeface="Dosis"/>
              </a:rPr>
              <a:t> model </a:t>
            </a:r>
            <a:r>
              <a:rPr lang="en-US" sz="2000" dirty="0" err="1">
                <a:solidFill>
                  <a:schemeClr val="dk1"/>
                </a:solidFill>
                <a:latin typeface="Dosis"/>
                <a:ea typeface="Dosis"/>
                <a:cs typeface="Dosis"/>
                <a:sym typeface="Dosis"/>
              </a:rPr>
              <a:t>menjadi</a:t>
            </a:r>
            <a:r>
              <a:rPr lang="en-US" sz="2000" dirty="0">
                <a:solidFill>
                  <a:schemeClr val="dk1"/>
                </a:solidFill>
                <a:latin typeface="Dosis"/>
                <a:ea typeface="Dosis"/>
                <a:cs typeface="Dosis"/>
                <a:sym typeface="Dosis"/>
              </a:rPr>
              <a:t> lebih </a:t>
            </a:r>
            <a:r>
              <a:rPr lang="en-US" sz="2000" dirty="0" err="1">
                <a:solidFill>
                  <a:schemeClr val="dk1"/>
                </a:solidFill>
                <a:latin typeface="Dosis"/>
                <a:ea typeface="Dosis"/>
                <a:cs typeface="Dosis"/>
                <a:sym typeface="Dosis"/>
              </a:rPr>
              <a:t>baik</a:t>
            </a:r>
            <a:endParaRPr lang="en-US" sz="2000" b="1" dirty="0">
              <a:solidFill>
                <a:schemeClr val="dk1"/>
              </a:solidFill>
              <a:latin typeface="Dosis"/>
              <a:ea typeface="Dosis"/>
              <a:cs typeface="Dosis"/>
              <a:sym typeface="Dosis"/>
            </a:endParaRPr>
          </a:p>
          <a:p>
            <a:pPr marL="457200" marR="0" lvl="0" indent="-457200" algn="l" rtl="0">
              <a:lnSpc>
                <a:spcPct val="165000"/>
              </a:lnSpc>
              <a:spcBef>
                <a:spcPts val="0"/>
              </a:spcBef>
              <a:spcAft>
                <a:spcPts val="0"/>
              </a:spcAft>
              <a:buAutoNum type="alphaUcPeriod"/>
            </a:pPr>
            <a:endParaRPr lang="en-US" sz="2000" b="1" dirty="0">
              <a:solidFill>
                <a:schemeClr val="dk1"/>
              </a:solidFill>
              <a:latin typeface="Dosis"/>
              <a:ea typeface="Dosis"/>
              <a:cs typeface="Dosis"/>
              <a:sym typeface="Dosis"/>
            </a:endParaRPr>
          </a:p>
        </p:txBody>
      </p:sp>
    </p:spTree>
    <p:extLst>
      <p:ext uri="{BB962C8B-B14F-4D97-AF65-F5344CB8AC3E}">
        <p14:creationId xmlns:p14="http://schemas.microsoft.com/office/powerpoint/2010/main" val="76174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521DD4-241E-C058-F970-CDEF657B51D3}"/>
              </a:ext>
            </a:extLst>
          </p:cNvPr>
          <p:cNvSpPr>
            <a:spLocks noGrp="1"/>
          </p:cNvSpPr>
          <p:nvPr>
            <p:ph type="title"/>
          </p:nvPr>
        </p:nvSpPr>
        <p:spPr/>
        <p:txBody>
          <a:bodyPr/>
          <a:lstStyle/>
          <a:p>
            <a:r>
              <a:rPr lang="en-US" dirty="0"/>
              <a:t>Feature Engineering</a:t>
            </a:r>
            <a:endParaRPr lang="id-ID" dirty="0"/>
          </a:p>
        </p:txBody>
      </p:sp>
    </p:spTree>
    <p:extLst>
      <p:ext uri="{BB962C8B-B14F-4D97-AF65-F5344CB8AC3E}">
        <p14:creationId xmlns:p14="http://schemas.microsoft.com/office/powerpoint/2010/main" val="3122784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9"/>
          <p:cNvSpPr txBox="1"/>
          <p:nvPr/>
        </p:nvSpPr>
        <p:spPr>
          <a:xfrm>
            <a:off x="663246" y="1972504"/>
            <a:ext cx="11007822" cy="3139281"/>
          </a:xfrm>
          <a:prstGeom prst="rect">
            <a:avLst/>
          </a:prstGeom>
          <a:noFill/>
          <a:ln>
            <a:noFill/>
          </a:ln>
        </p:spPr>
        <p:txBody>
          <a:bodyPr spcFirstLastPara="1" wrap="square" lIns="91425" tIns="45700" rIns="91425" bIns="45700" anchor="t" anchorCtr="0">
            <a:spAutoFit/>
          </a:bodyPr>
          <a:lstStyle/>
          <a:p>
            <a:pPr marL="342900" marR="0" lvl="0" indent="-342900" rtl="0">
              <a:lnSpc>
                <a:spcPct val="165000"/>
              </a:lnSpc>
              <a:spcBef>
                <a:spcPts val="0"/>
              </a:spcBef>
              <a:spcAft>
                <a:spcPts val="0"/>
              </a:spcAft>
              <a:buFont typeface="Arial" panose="020B0604020202020204" pitchFamily="34" charset="0"/>
              <a:buChar char="•"/>
            </a:pPr>
            <a:r>
              <a:rPr lang="en-US" sz="2000" dirty="0">
                <a:solidFill>
                  <a:schemeClr val="dk1"/>
                </a:solidFill>
                <a:latin typeface="Dosis"/>
                <a:ea typeface="Dosis"/>
                <a:cs typeface="Dosis"/>
                <a:sym typeface="Dosis"/>
              </a:rPr>
              <a:t>Fitur yang </a:t>
            </a:r>
            <a:r>
              <a:rPr lang="en-US" sz="2000" dirty="0" err="1">
                <a:solidFill>
                  <a:schemeClr val="dk1"/>
                </a:solidFill>
                <a:latin typeface="Dosis"/>
                <a:ea typeface="Dosis"/>
                <a:cs typeface="Dosis"/>
                <a:sym typeface="Dosis"/>
              </a:rPr>
              <a:t>didrop</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dikarenakan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kardinalistas</a:t>
            </a:r>
            <a:r>
              <a:rPr lang="en-US" sz="2000" dirty="0">
                <a:solidFill>
                  <a:schemeClr val="dk1"/>
                </a:solidFill>
                <a:latin typeface="Dosis"/>
                <a:ea typeface="Dosis"/>
                <a:cs typeface="Dosis"/>
                <a:sym typeface="Dosis"/>
              </a:rPr>
              <a:t> yang </a:t>
            </a:r>
            <a:r>
              <a:rPr lang="en-US" sz="2000" dirty="0" err="1">
                <a:solidFill>
                  <a:schemeClr val="dk1"/>
                </a:solidFill>
                <a:latin typeface="Dosis"/>
                <a:ea typeface="Dosis"/>
                <a:cs typeface="Dosis"/>
                <a:sym typeface="Dosis"/>
              </a:rPr>
              <a:t>tinggi</a:t>
            </a:r>
            <a:r>
              <a:rPr lang="en-US" sz="2000" dirty="0">
                <a:solidFill>
                  <a:schemeClr val="dk1"/>
                </a:solidFill>
                <a:latin typeface="Dosis"/>
                <a:ea typeface="Dosis"/>
                <a:cs typeface="Dosis"/>
                <a:sym typeface="Dosis"/>
              </a:rPr>
              <a:t>  </a:t>
            </a:r>
            <a:r>
              <a:rPr lang="en-US" sz="2000" b="1" dirty="0">
                <a:solidFill>
                  <a:schemeClr val="dk1"/>
                </a:solidFill>
                <a:latin typeface="Dosis"/>
                <a:ea typeface="Dosis"/>
                <a:cs typeface="Dosis"/>
                <a:sym typeface="Dosis"/>
              </a:rPr>
              <a:t>( ‘trim’ dan ‘seller’)</a:t>
            </a:r>
          </a:p>
          <a:p>
            <a:pPr marL="342900" marR="0" lvl="0" indent="-342900" rtl="0">
              <a:lnSpc>
                <a:spcPct val="165000"/>
              </a:lnSpc>
              <a:spcBef>
                <a:spcPts val="0"/>
              </a:spcBef>
              <a:spcAft>
                <a:spcPts val="0"/>
              </a:spcAft>
              <a:buFont typeface="Arial" panose="020B0604020202020204" pitchFamily="34" charset="0"/>
              <a:buChar char="•"/>
            </a:pPr>
            <a:r>
              <a:rPr lang="en-US" sz="2000" dirty="0">
                <a:solidFill>
                  <a:schemeClr val="dk1"/>
                </a:solidFill>
                <a:latin typeface="Dosis"/>
                <a:ea typeface="Dosis"/>
                <a:cs typeface="Dosis"/>
                <a:sym typeface="Dosis"/>
              </a:rPr>
              <a:t>Fitur yang </a:t>
            </a:r>
            <a:r>
              <a:rPr lang="en-US" sz="2000" dirty="0" err="1">
                <a:solidFill>
                  <a:schemeClr val="dk1"/>
                </a:solidFill>
                <a:latin typeface="Dosis"/>
                <a:ea typeface="Dosis"/>
                <a:cs typeface="Dosis"/>
                <a:sym typeface="Dosis"/>
              </a:rPr>
              <a:t>tidak</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dapat</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memberikan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informasi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tambahan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untuk</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prediksi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kita</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yaitu</a:t>
            </a:r>
            <a:r>
              <a:rPr lang="en-US" sz="2000" dirty="0">
                <a:solidFill>
                  <a:schemeClr val="dk1"/>
                </a:solidFill>
                <a:latin typeface="Dosis"/>
                <a:ea typeface="Dosis"/>
                <a:cs typeface="Dosis"/>
                <a:sym typeface="Dosis"/>
              </a:rPr>
              <a:t> </a:t>
            </a:r>
            <a:r>
              <a:rPr lang="en-US" sz="2000" b="1" dirty="0">
                <a:solidFill>
                  <a:schemeClr val="dk1"/>
                </a:solidFill>
                <a:latin typeface="Dosis"/>
                <a:ea typeface="Dosis"/>
                <a:cs typeface="Dosis"/>
                <a:sym typeface="Dosis"/>
              </a:rPr>
              <a:t>: [‘vin’, '</a:t>
            </a:r>
            <a:r>
              <a:rPr lang="en-US" sz="2000" b="1" dirty="0" err="1">
                <a:solidFill>
                  <a:schemeClr val="dk1"/>
                </a:solidFill>
                <a:latin typeface="Dosis"/>
                <a:ea typeface="Dosis"/>
                <a:cs typeface="Dosis"/>
                <a:sym typeface="Dosis"/>
              </a:rPr>
              <a:t>mmr</a:t>
            </a:r>
            <a:r>
              <a:rPr lang="en-US" sz="2000" b="1" dirty="0">
                <a:solidFill>
                  <a:schemeClr val="dk1"/>
                </a:solidFill>
                <a:latin typeface="Dosis"/>
                <a:ea typeface="Dosis"/>
                <a:cs typeface="Dosis"/>
                <a:sym typeface="Dosis"/>
              </a:rPr>
              <a:t>’]. Vin </a:t>
            </a:r>
            <a:r>
              <a:rPr lang="en-US" sz="2000" dirty="0" err="1">
                <a:solidFill>
                  <a:schemeClr val="dk1"/>
                </a:solidFill>
                <a:latin typeface="Dosis"/>
                <a:ea typeface="Dosis"/>
                <a:cs typeface="Dosis"/>
                <a:sym typeface="Dosis"/>
              </a:rPr>
              <a:t>adalah</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nomor</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identifikasi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kendaraan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sedangkan</a:t>
            </a:r>
            <a:r>
              <a:rPr lang="en-US" sz="2000"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mmr</a:t>
            </a:r>
            <a:r>
              <a:rPr lang="en-US" sz="2000" b="1"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adalah</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harga</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prediksi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dari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perusahaan</a:t>
            </a:r>
            <a:r>
              <a:rPr lang="en-US" sz="2000" dirty="0">
                <a:solidFill>
                  <a:schemeClr val="dk1"/>
                </a:solidFill>
                <a:latin typeface="Dosis"/>
                <a:ea typeface="Dosis"/>
                <a:cs typeface="Dosis"/>
                <a:sym typeface="Dosis"/>
              </a:rPr>
              <a:t> lain</a:t>
            </a:r>
          </a:p>
          <a:p>
            <a:pPr marL="342900" marR="0" lvl="0" indent="-342900" rtl="0">
              <a:lnSpc>
                <a:spcPct val="165000"/>
              </a:lnSpc>
              <a:spcBef>
                <a:spcPts val="0"/>
              </a:spcBef>
              <a:spcAft>
                <a:spcPts val="0"/>
              </a:spcAft>
              <a:buFont typeface="Arial" panose="020B0604020202020204" pitchFamily="34" charset="0"/>
              <a:buChar char="•"/>
            </a:pPr>
            <a:r>
              <a:rPr lang="en-US" sz="2000" dirty="0">
                <a:solidFill>
                  <a:schemeClr val="dk1"/>
                </a:solidFill>
                <a:latin typeface="Dosis"/>
                <a:ea typeface="Dosis"/>
                <a:cs typeface="Dosis"/>
                <a:sym typeface="Dosis"/>
              </a:rPr>
              <a:t>Fitur </a:t>
            </a:r>
            <a:r>
              <a:rPr lang="en-US" sz="2000" b="1" dirty="0">
                <a:solidFill>
                  <a:schemeClr val="dk1"/>
                </a:solidFill>
                <a:latin typeface="Dosis"/>
                <a:ea typeface="Dosis"/>
                <a:cs typeface="Dosis"/>
                <a:sym typeface="Dosis"/>
              </a:rPr>
              <a:t>‘year’</a:t>
            </a:r>
            <a:r>
              <a:rPr lang="en-US" sz="2000" dirty="0">
                <a:solidFill>
                  <a:schemeClr val="dk1"/>
                </a:solidFill>
                <a:latin typeface="Dosis"/>
                <a:ea typeface="Dosis"/>
                <a:cs typeface="Dosis"/>
                <a:sym typeface="Dosis"/>
              </a:rPr>
              <a:t> dan </a:t>
            </a:r>
            <a:r>
              <a:rPr lang="en-US" sz="2000" b="1" dirty="0">
                <a:solidFill>
                  <a:schemeClr val="dk1"/>
                </a:solidFill>
                <a:latin typeface="Dosis"/>
                <a:ea typeface="Dosis"/>
                <a:cs typeface="Dosis"/>
                <a:sym typeface="Dosis"/>
              </a:rPr>
              <a:t>‘odometer’</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memiliki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korelasi</a:t>
            </a:r>
            <a:r>
              <a:rPr lang="en-US" sz="2000" dirty="0">
                <a:solidFill>
                  <a:schemeClr val="dk1"/>
                </a:solidFill>
                <a:latin typeface="Dosis"/>
                <a:ea typeface="Dosis"/>
                <a:cs typeface="Dosis"/>
                <a:sym typeface="Dosis"/>
              </a:rPr>
              <a:t> yang </a:t>
            </a:r>
            <a:r>
              <a:rPr lang="en-US" sz="2000" dirty="0" err="1">
                <a:solidFill>
                  <a:schemeClr val="dk1"/>
                </a:solidFill>
                <a:latin typeface="Dosis"/>
                <a:ea typeface="Dosis"/>
                <a:cs typeface="Dosis"/>
                <a:sym typeface="Dosis"/>
              </a:rPr>
              <a:t>tinggi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ada</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kecenderungan</a:t>
            </a:r>
            <a:r>
              <a:rPr lang="en-US" sz="2000"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multikolinearitas</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atau</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redundan</a:t>
            </a:r>
            <a:r>
              <a:rPr lang="en-US" sz="2000" b="1"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rekomendasi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untuk</a:t>
            </a:r>
            <a:r>
              <a:rPr lang="en-US" sz="2000" dirty="0">
                <a:solidFill>
                  <a:schemeClr val="dk1"/>
                </a:solidFill>
                <a:latin typeface="Dosis"/>
                <a:ea typeface="Dosis"/>
                <a:cs typeface="Dosis"/>
                <a:sym typeface="Dosis"/>
              </a:rPr>
              <a:t> drop salah </a:t>
            </a:r>
            <a:r>
              <a:rPr lang="en-US" sz="2000" dirty="0" err="1">
                <a:solidFill>
                  <a:schemeClr val="dk1"/>
                </a:solidFill>
                <a:latin typeface="Dosis"/>
                <a:ea typeface="Dosis"/>
                <a:cs typeface="Dosis"/>
                <a:sym typeface="Dosis"/>
              </a:rPr>
              <a:t>satu</a:t>
            </a:r>
            <a:r>
              <a:rPr lang="en-US" sz="2000" dirty="0">
                <a:solidFill>
                  <a:schemeClr val="dk1"/>
                </a:solidFill>
                <a:latin typeface="Dosis"/>
                <a:ea typeface="Dosis"/>
                <a:cs typeface="Dosis"/>
                <a:sym typeface="Dosis"/>
              </a:rPr>
              <a:t> yang </a:t>
            </a:r>
            <a:r>
              <a:rPr lang="en-US" sz="2000" dirty="0" err="1">
                <a:solidFill>
                  <a:schemeClr val="dk1"/>
                </a:solidFill>
                <a:latin typeface="Dosis"/>
                <a:ea typeface="Dosis"/>
                <a:cs typeface="Dosis"/>
                <a:sym typeface="Dosis"/>
              </a:rPr>
              <a:t>memiliki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korelasi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rendah</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terhadap</a:t>
            </a:r>
            <a:r>
              <a:rPr lang="en-US" sz="2000" dirty="0">
                <a:solidFill>
                  <a:schemeClr val="dk1"/>
                </a:solidFill>
                <a:latin typeface="Dosis"/>
                <a:ea typeface="Dosis"/>
                <a:cs typeface="Dosis"/>
                <a:sym typeface="Dosis"/>
              </a:rPr>
              <a:t> target (</a:t>
            </a:r>
            <a:r>
              <a:rPr lang="en-US" sz="2000" b="1" dirty="0" err="1">
                <a:solidFill>
                  <a:schemeClr val="dk1"/>
                </a:solidFill>
                <a:latin typeface="Dosis"/>
                <a:ea typeface="Dosis"/>
                <a:cs typeface="Dosis"/>
                <a:sym typeface="Dosis"/>
              </a:rPr>
              <a:t>sellingprice</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atau</a:t>
            </a:r>
            <a:r>
              <a:rPr lang="en-US" sz="2000"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dapat</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menggunakan</a:t>
            </a:r>
            <a:r>
              <a:rPr lang="en-US" sz="2000" b="1" dirty="0">
                <a:solidFill>
                  <a:schemeClr val="dk1"/>
                </a:solidFill>
                <a:latin typeface="Dosis"/>
                <a:ea typeface="Dosis"/>
                <a:cs typeface="Dosis"/>
                <a:sym typeface="Dosis"/>
              </a:rPr>
              <a:t> PCA</a:t>
            </a:r>
            <a:endParaRPr lang="en-US" sz="2000" dirty="0">
              <a:solidFill>
                <a:schemeClr val="dk1"/>
              </a:solidFill>
              <a:latin typeface="Dosis"/>
              <a:ea typeface="Dosis"/>
              <a:cs typeface="Dosis"/>
              <a:sym typeface="Dosis"/>
            </a:endParaRPr>
          </a:p>
        </p:txBody>
      </p:sp>
      <p:sp>
        <p:nvSpPr>
          <p:cNvPr id="4" name="Google Shape;92;p10">
            <a:extLst>
              <a:ext uri="{FF2B5EF4-FFF2-40B4-BE49-F238E27FC236}">
                <a16:creationId xmlns:a16="http://schemas.microsoft.com/office/drawing/2014/main" id="{AE08114C-C5DD-3DFB-CCEA-CCFBE525E81B}"/>
              </a:ext>
            </a:extLst>
          </p:cNvPr>
          <p:cNvSpPr txBox="1"/>
          <p:nvPr/>
        </p:nvSpPr>
        <p:spPr>
          <a:xfrm>
            <a:off x="761711" y="1281751"/>
            <a:ext cx="10909357" cy="599483"/>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3200" b="1" i="0" u="none" strike="noStrike" cap="none" dirty="0">
                <a:solidFill>
                  <a:srgbClr val="0198A3"/>
                </a:solidFill>
                <a:latin typeface="Montserrat"/>
                <a:ea typeface="Montserrat"/>
                <a:cs typeface="Montserrat"/>
                <a:sym typeface="Montserrat"/>
              </a:rPr>
              <a:t>Feature Selection</a:t>
            </a:r>
            <a:endParaRPr sz="3200" b="1" i="0" u="none" strike="noStrike" cap="none" dirty="0">
              <a:solidFill>
                <a:srgbClr val="0198A3"/>
              </a:solidFill>
              <a:latin typeface="Montserrat"/>
              <a:ea typeface="Montserrat"/>
              <a:cs typeface="Montserrat"/>
              <a:sym typeface="Montserrat"/>
            </a:endParaRPr>
          </a:p>
        </p:txBody>
      </p:sp>
    </p:spTree>
    <p:extLst>
      <p:ext uri="{BB962C8B-B14F-4D97-AF65-F5344CB8AC3E}">
        <p14:creationId xmlns:p14="http://schemas.microsoft.com/office/powerpoint/2010/main" val="171360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2"/>
          <p:cNvSpPr txBox="1"/>
          <p:nvPr/>
        </p:nvSpPr>
        <p:spPr>
          <a:xfrm>
            <a:off x="1041725" y="1887700"/>
            <a:ext cx="10533000" cy="1579879"/>
          </a:xfrm>
          <a:prstGeom prst="rect">
            <a:avLst/>
          </a:prstGeom>
          <a:noFill/>
          <a:ln>
            <a:noFill/>
          </a:ln>
        </p:spPr>
        <p:txBody>
          <a:bodyPr spcFirstLastPara="1" wrap="square" lIns="91425" tIns="45700" rIns="91425" bIns="45700" anchor="t" anchorCtr="0">
            <a:spAutoFit/>
          </a:bodyPr>
          <a:lstStyle/>
          <a:p>
            <a:pPr algn="just">
              <a:lnSpc>
                <a:spcPts val="2866"/>
              </a:lnSpc>
            </a:pPr>
            <a:r>
              <a:rPr lang="en-US" sz="2000" spc="204" dirty="0" err="1">
                <a:solidFill>
                  <a:srgbClr val="000000"/>
                </a:solidFill>
                <a:latin typeface="Glacial Indifference"/>
              </a:rPr>
              <a:t>Analisis</a:t>
            </a:r>
            <a:r>
              <a:rPr lang="en-US" sz="2000" spc="204" dirty="0">
                <a:solidFill>
                  <a:srgbClr val="000000"/>
                </a:solidFill>
                <a:latin typeface="Glacial Indifference"/>
              </a:rPr>
              <a:t> </a:t>
            </a:r>
            <a:r>
              <a:rPr lang="en-US" sz="2000" spc="204" dirty="0" err="1">
                <a:solidFill>
                  <a:srgbClr val="000000"/>
                </a:solidFill>
                <a:latin typeface="Glacial Indifference"/>
              </a:rPr>
              <a:t>lanjut</a:t>
            </a:r>
            <a:r>
              <a:rPr lang="en-US" sz="2000" spc="204" dirty="0">
                <a:solidFill>
                  <a:srgbClr val="000000"/>
                </a:solidFill>
                <a:latin typeface="Glacial Indifference"/>
              </a:rPr>
              <a:t> </a:t>
            </a:r>
            <a:r>
              <a:rPr lang="en-US" sz="2000" spc="204" dirty="0" err="1">
                <a:solidFill>
                  <a:srgbClr val="000000"/>
                </a:solidFill>
                <a:latin typeface="Glacial Indifference"/>
              </a:rPr>
              <a:t>dari</a:t>
            </a:r>
            <a:r>
              <a:rPr lang="en-US" sz="2000" spc="204" dirty="0">
                <a:solidFill>
                  <a:srgbClr val="000000"/>
                </a:solidFill>
                <a:latin typeface="Glacial Indifference"/>
              </a:rPr>
              <a:t> </a:t>
            </a:r>
            <a:r>
              <a:rPr lang="en-US" sz="2000" spc="204" dirty="0" err="1">
                <a:solidFill>
                  <a:srgbClr val="000000"/>
                </a:solidFill>
                <a:latin typeface="Glacial Indifference"/>
              </a:rPr>
              <a:t>tim</a:t>
            </a:r>
            <a:r>
              <a:rPr lang="en-US" sz="2000" spc="204" dirty="0">
                <a:solidFill>
                  <a:srgbClr val="000000"/>
                </a:solidFill>
                <a:latin typeface="Glacial Indifference"/>
              </a:rPr>
              <a:t> kami </a:t>
            </a:r>
            <a:r>
              <a:rPr lang="en-US" sz="2000" spc="204" dirty="0" err="1">
                <a:solidFill>
                  <a:srgbClr val="000000"/>
                </a:solidFill>
                <a:latin typeface="Glacial Indifference"/>
              </a:rPr>
              <a:t>menunjukkan</a:t>
            </a:r>
            <a:r>
              <a:rPr lang="en-US" sz="2000" spc="204" dirty="0">
                <a:solidFill>
                  <a:srgbClr val="000000"/>
                </a:solidFill>
                <a:latin typeface="Glacial Indifference"/>
              </a:rPr>
              <a:t> </a:t>
            </a:r>
            <a:r>
              <a:rPr lang="en-US" sz="2000" spc="204" dirty="0" err="1">
                <a:solidFill>
                  <a:srgbClr val="000000"/>
                </a:solidFill>
                <a:latin typeface="Glacial Indifference"/>
              </a:rPr>
              <a:t>bahwa</a:t>
            </a:r>
            <a:r>
              <a:rPr lang="en-US" sz="2000" spc="204" dirty="0">
                <a:solidFill>
                  <a:srgbClr val="000000"/>
                </a:solidFill>
                <a:latin typeface="Glacial Indifference"/>
              </a:rPr>
              <a:t> rata - rata </a:t>
            </a:r>
            <a:r>
              <a:rPr lang="en-US" sz="2000" spc="204" dirty="0" err="1">
                <a:solidFill>
                  <a:srgbClr val="000000"/>
                </a:solidFill>
                <a:latin typeface="Glacial Indifference"/>
              </a:rPr>
              <a:t>selisih</a:t>
            </a:r>
            <a:r>
              <a:rPr lang="en-US" sz="2000" spc="204" dirty="0">
                <a:solidFill>
                  <a:srgbClr val="000000"/>
                </a:solidFill>
                <a:latin typeface="Glacial Indifference"/>
              </a:rPr>
              <a:t> </a:t>
            </a:r>
            <a:r>
              <a:rPr lang="en-US" sz="2000" spc="204" dirty="0" err="1">
                <a:solidFill>
                  <a:srgbClr val="000000"/>
                </a:solidFill>
                <a:latin typeface="Glacial Indifference"/>
              </a:rPr>
              <a:t>prediksi</a:t>
            </a:r>
            <a:r>
              <a:rPr lang="en-US" sz="2000" spc="204" dirty="0">
                <a:solidFill>
                  <a:srgbClr val="000000"/>
                </a:solidFill>
                <a:latin typeface="Glacial Indifference"/>
              </a:rPr>
              <a:t> MMR dan </a:t>
            </a:r>
            <a:r>
              <a:rPr lang="en-US" sz="2000" spc="204" dirty="0" err="1">
                <a:solidFill>
                  <a:srgbClr val="000000"/>
                </a:solidFill>
                <a:latin typeface="Glacial Indifference"/>
              </a:rPr>
              <a:t>harga</a:t>
            </a:r>
            <a:r>
              <a:rPr lang="en-US" sz="2000" spc="204" dirty="0">
                <a:solidFill>
                  <a:srgbClr val="000000"/>
                </a:solidFill>
                <a:latin typeface="Glacial Indifference"/>
              </a:rPr>
              <a:t> </a:t>
            </a:r>
            <a:r>
              <a:rPr lang="en-US" sz="2000" spc="204" dirty="0" err="1">
                <a:solidFill>
                  <a:srgbClr val="000000"/>
                </a:solidFill>
                <a:latin typeface="Glacial Indifference"/>
              </a:rPr>
              <a:t>jual</a:t>
            </a:r>
            <a:r>
              <a:rPr lang="en-US" sz="2000" spc="204" dirty="0">
                <a:solidFill>
                  <a:srgbClr val="000000"/>
                </a:solidFill>
                <a:latin typeface="Glacial Indifference"/>
              </a:rPr>
              <a:t> </a:t>
            </a:r>
            <a:r>
              <a:rPr lang="en-US" sz="2000" spc="204" dirty="0" err="1">
                <a:solidFill>
                  <a:srgbClr val="000000"/>
                </a:solidFill>
                <a:latin typeface="Glacial Indifference"/>
              </a:rPr>
              <a:t>kendaraan</a:t>
            </a:r>
            <a:r>
              <a:rPr lang="en-US" sz="2000" spc="204" dirty="0">
                <a:solidFill>
                  <a:srgbClr val="000000"/>
                </a:solidFill>
                <a:latin typeface="Glacial Indifference"/>
              </a:rPr>
              <a:t> </a:t>
            </a:r>
            <a:r>
              <a:rPr lang="en-US" sz="2000" spc="204" dirty="0" err="1">
                <a:solidFill>
                  <a:srgbClr val="000000"/>
                </a:solidFill>
                <a:latin typeface="Glacial Indifference"/>
              </a:rPr>
              <a:t>sebenarnya</a:t>
            </a:r>
            <a:r>
              <a:rPr lang="en-US" sz="2000" spc="204" dirty="0">
                <a:solidFill>
                  <a:srgbClr val="000000"/>
                </a:solidFill>
                <a:latin typeface="Glacial Indifference"/>
              </a:rPr>
              <a:t> </a:t>
            </a:r>
            <a:r>
              <a:rPr lang="en-US" sz="2000" spc="204" dirty="0" err="1">
                <a:solidFill>
                  <a:srgbClr val="000000"/>
                </a:solidFill>
                <a:latin typeface="Glacial Indifference"/>
              </a:rPr>
              <a:t>mencapai</a:t>
            </a:r>
            <a:r>
              <a:rPr lang="en-US" sz="2000" spc="204" dirty="0">
                <a:solidFill>
                  <a:srgbClr val="000000"/>
                </a:solidFill>
                <a:latin typeface="Glacial Indifference"/>
              </a:rPr>
              <a:t> </a:t>
            </a:r>
            <a:r>
              <a:rPr lang="en-US" sz="2000" b="1" spc="204" dirty="0">
                <a:solidFill>
                  <a:srgbClr val="000000"/>
                </a:solidFill>
                <a:latin typeface="Glacial Indifference Bold"/>
              </a:rPr>
              <a:t>-156$/</a:t>
            </a:r>
            <a:r>
              <a:rPr lang="en-US" sz="2000" b="1" spc="204" dirty="0" err="1">
                <a:solidFill>
                  <a:srgbClr val="000000"/>
                </a:solidFill>
                <a:latin typeface="Glacial Indifference Bold"/>
              </a:rPr>
              <a:t>mobil</a:t>
            </a:r>
            <a:r>
              <a:rPr lang="en-US" sz="2000" b="1" spc="204" dirty="0">
                <a:solidFill>
                  <a:srgbClr val="000000"/>
                </a:solidFill>
                <a:latin typeface="Glacial Indifference Bold"/>
              </a:rPr>
              <a:t> </a:t>
            </a:r>
            <a:r>
              <a:rPr lang="en-US" sz="2000" b="1" spc="204" dirty="0" err="1">
                <a:solidFill>
                  <a:srgbClr val="000000"/>
                </a:solidFill>
                <a:latin typeface="Glacial Indifference Bold"/>
              </a:rPr>
              <a:t>atau</a:t>
            </a:r>
            <a:r>
              <a:rPr lang="en-US" sz="2000" b="1" spc="204" dirty="0">
                <a:solidFill>
                  <a:srgbClr val="000000"/>
                </a:solidFill>
                <a:latin typeface="Glacial Indifference Bold"/>
              </a:rPr>
              <a:t> </a:t>
            </a:r>
            <a:r>
              <a:rPr lang="en-US" sz="2000" b="1" spc="204" dirty="0" err="1">
                <a:solidFill>
                  <a:srgbClr val="000000"/>
                </a:solidFill>
                <a:latin typeface="Glacial Indifference Bold"/>
              </a:rPr>
              <a:t>sekitar</a:t>
            </a:r>
            <a:r>
              <a:rPr lang="en-US" sz="2000" b="1" spc="204" dirty="0">
                <a:solidFill>
                  <a:srgbClr val="000000"/>
                </a:solidFill>
                <a:latin typeface="Glacial Indifference Bold"/>
              </a:rPr>
              <a:t> -2,25 </a:t>
            </a:r>
            <a:r>
              <a:rPr lang="en-US" sz="2000" b="1" spc="204" dirty="0" err="1">
                <a:solidFill>
                  <a:srgbClr val="000000"/>
                </a:solidFill>
                <a:latin typeface="Glacial Indifference Bold"/>
              </a:rPr>
              <a:t>juta</a:t>
            </a:r>
            <a:r>
              <a:rPr lang="en-US" sz="2000" b="1" spc="204" dirty="0">
                <a:solidFill>
                  <a:srgbClr val="000000"/>
                </a:solidFill>
                <a:latin typeface="Glacial Indifference Bold"/>
              </a:rPr>
              <a:t> rupiah/</a:t>
            </a:r>
            <a:r>
              <a:rPr lang="en-US" sz="2000" b="1" spc="204" dirty="0" err="1">
                <a:solidFill>
                  <a:srgbClr val="000000"/>
                </a:solidFill>
                <a:latin typeface="Glacial Indifference Bold"/>
              </a:rPr>
              <a:t>mobil</a:t>
            </a:r>
            <a:r>
              <a:rPr lang="en-US" sz="2000" spc="204" dirty="0">
                <a:solidFill>
                  <a:srgbClr val="000000"/>
                </a:solidFill>
                <a:latin typeface="Glacial Indifference Bold"/>
              </a:rPr>
              <a:t>. </a:t>
            </a:r>
            <a:r>
              <a:rPr lang="en-US" sz="2000" spc="204" dirty="0">
                <a:solidFill>
                  <a:srgbClr val="000000"/>
                </a:solidFill>
                <a:latin typeface="Glacial Indifference"/>
              </a:rPr>
              <a:t>Ini </a:t>
            </a:r>
            <a:r>
              <a:rPr lang="en-US" sz="2000" spc="204" dirty="0" err="1">
                <a:solidFill>
                  <a:srgbClr val="000000"/>
                </a:solidFill>
                <a:latin typeface="Glacial Indifference"/>
              </a:rPr>
              <a:t>merupakan</a:t>
            </a:r>
            <a:r>
              <a:rPr lang="en-US" sz="2000" spc="204" dirty="0">
                <a:solidFill>
                  <a:srgbClr val="000000"/>
                </a:solidFill>
                <a:latin typeface="Glacial Indifference"/>
              </a:rPr>
              <a:t> </a:t>
            </a:r>
            <a:r>
              <a:rPr lang="en-US" sz="2000" spc="204" dirty="0" err="1">
                <a:solidFill>
                  <a:srgbClr val="000000"/>
                </a:solidFill>
                <a:latin typeface="Glacial Indifference"/>
              </a:rPr>
              <a:t>keuntungan</a:t>
            </a:r>
            <a:r>
              <a:rPr lang="en-US" sz="2000" spc="204" dirty="0">
                <a:solidFill>
                  <a:srgbClr val="000000"/>
                </a:solidFill>
                <a:latin typeface="Glacial Indifference"/>
              </a:rPr>
              <a:t> yang </a:t>
            </a:r>
            <a:r>
              <a:rPr lang="en-US" sz="2000" spc="204" dirty="0" err="1">
                <a:solidFill>
                  <a:srgbClr val="000000"/>
                </a:solidFill>
                <a:latin typeface="Glacial Indifference"/>
              </a:rPr>
              <a:t>tidak</a:t>
            </a:r>
            <a:r>
              <a:rPr lang="en-US" sz="2000" spc="204" dirty="0">
                <a:solidFill>
                  <a:srgbClr val="000000"/>
                </a:solidFill>
                <a:latin typeface="Glacial Indifference"/>
              </a:rPr>
              <a:t> </a:t>
            </a:r>
            <a:r>
              <a:rPr lang="en-US" sz="2000" spc="204" dirty="0" err="1">
                <a:solidFill>
                  <a:srgbClr val="000000"/>
                </a:solidFill>
                <a:latin typeface="Glacial Indifference"/>
              </a:rPr>
              <a:t>dimaksimalkan</a:t>
            </a:r>
            <a:r>
              <a:rPr lang="en-US" sz="2000" spc="204" dirty="0">
                <a:solidFill>
                  <a:srgbClr val="000000"/>
                </a:solidFill>
                <a:latin typeface="Glacial Indifference"/>
              </a:rPr>
              <a:t> </a:t>
            </a:r>
            <a:r>
              <a:rPr lang="en-US" sz="2000" spc="204" dirty="0" err="1">
                <a:solidFill>
                  <a:srgbClr val="000000"/>
                </a:solidFill>
                <a:latin typeface="Glacial Indifference"/>
              </a:rPr>
              <a:t>atau</a:t>
            </a:r>
            <a:r>
              <a:rPr lang="en-US" sz="2000" spc="204" dirty="0">
                <a:solidFill>
                  <a:srgbClr val="000000"/>
                </a:solidFill>
                <a:latin typeface="Glacial Indifference"/>
              </a:rPr>
              <a:t>  bisa </a:t>
            </a:r>
            <a:r>
              <a:rPr lang="en-US" sz="2000" spc="204" dirty="0" err="1">
                <a:solidFill>
                  <a:srgbClr val="000000"/>
                </a:solidFill>
                <a:latin typeface="Glacial Indifference"/>
              </a:rPr>
              <a:t>disebut</a:t>
            </a:r>
            <a:r>
              <a:rPr lang="en-US" sz="2000" spc="204" dirty="0">
                <a:solidFill>
                  <a:srgbClr val="000000"/>
                </a:solidFill>
                <a:latin typeface="Glacial Indifference"/>
              </a:rPr>
              <a:t> </a:t>
            </a:r>
            <a:r>
              <a:rPr lang="en-US" sz="2000" b="1" spc="204" dirty="0">
                <a:solidFill>
                  <a:srgbClr val="000000"/>
                </a:solidFill>
                <a:latin typeface="Glacial Indifference Bold"/>
              </a:rPr>
              <a:t>opportunity cost</a:t>
            </a:r>
            <a:r>
              <a:rPr lang="en-US" sz="2000" spc="204" dirty="0">
                <a:solidFill>
                  <a:srgbClr val="000000"/>
                </a:solidFill>
                <a:latin typeface="Glacial Indifference Bold"/>
              </a:rPr>
              <a:t>.</a:t>
            </a:r>
            <a:r>
              <a:rPr lang="en-US" sz="2000" spc="204" dirty="0">
                <a:solidFill>
                  <a:srgbClr val="000000"/>
                </a:solidFill>
                <a:latin typeface="Glacial Indifference"/>
              </a:rPr>
              <a:t> </a:t>
            </a:r>
          </a:p>
        </p:txBody>
      </p:sp>
      <p:sp>
        <p:nvSpPr>
          <p:cNvPr id="74" name="Google Shape;74;p2"/>
          <p:cNvSpPr txBox="1"/>
          <p:nvPr/>
        </p:nvSpPr>
        <p:spPr>
          <a:xfrm>
            <a:off x="1041720" y="696642"/>
            <a:ext cx="7352472" cy="599483"/>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None/>
            </a:pPr>
            <a:r>
              <a:rPr lang="en-US" sz="3200" b="1" dirty="0" err="1">
                <a:solidFill>
                  <a:srgbClr val="0198A3"/>
                </a:solidFill>
                <a:latin typeface="Montserrat"/>
                <a:ea typeface="Montserrat"/>
                <a:cs typeface="Montserrat"/>
                <a:sym typeface="Montserrat"/>
              </a:rPr>
              <a:t>Latar</a:t>
            </a:r>
            <a:r>
              <a:rPr lang="en-US" sz="3200" b="1" dirty="0">
                <a:solidFill>
                  <a:srgbClr val="0198A3"/>
                </a:solidFill>
                <a:latin typeface="Montserrat"/>
                <a:ea typeface="Montserrat"/>
                <a:cs typeface="Montserrat"/>
                <a:sym typeface="Montserrat"/>
              </a:rPr>
              <a:t> </a:t>
            </a:r>
            <a:r>
              <a:rPr lang="en-US" sz="3200" b="1" dirty="0" err="1">
                <a:solidFill>
                  <a:srgbClr val="0198A3"/>
                </a:solidFill>
                <a:latin typeface="Montserrat"/>
                <a:ea typeface="Montserrat"/>
                <a:cs typeface="Montserrat"/>
                <a:sym typeface="Montserrat"/>
              </a:rPr>
              <a:t>Belakang</a:t>
            </a:r>
            <a:r>
              <a:rPr lang="en-US" sz="3200" b="1" dirty="0">
                <a:solidFill>
                  <a:srgbClr val="0198A3"/>
                </a:solidFill>
                <a:latin typeface="Montserrat"/>
                <a:ea typeface="Montserrat"/>
                <a:cs typeface="Montserrat"/>
                <a:sym typeface="Montserrat"/>
              </a:rPr>
              <a:t> </a:t>
            </a:r>
            <a:r>
              <a:rPr lang="en-US" sz="3200" b="1" dirty="0" err="1">
                <a:solidFill>
                  <a:srgbClr val="0198A3"/>
                </a:solidFill>
                <a:latin typeface="Montserrat"/>
                <a:ea typeface="Montserrat"/>
                <a:cs typeface="Montserrat"/>
                <a:sym typeface="Montserrat"/>
              </a:rPr>
              <a:t>Masalah</a:t>
            </a:r>
            <a:endParaRPr sz="3200" b="1" dirty="0">
              <a:solidFill>
                <a:srgbClr val="0198A3"/>
              </a:solidFill>
              <a:latin typeface="Montserrat"/>
              <a:ea typeface="Montserrat"/>
              <a:cs typeface="Montserrat"/>
              <a:sym typeface="Montserrat"/>
            </a:endParaRPr>
          </a:p>
        </p:txBody>
      </p:sp>
      <p:graphicFrame>
        <p:nvGraphicFramePr>
          <p:cNvPr id="4" name="Table 11">
            <a:extLst>
              <a:ext uri="{FF2B5EF4-FFF2-40B4-BE49-F238E27FC236}">
                <a16:creationId xmlns:a16="http://schemas.microsoft.com/office/drawing/2014/main" id="{5B0CD285-269D-481D-19CA-D196E5007EC5}"/>
              </a:ext>
            </a:extLst>
          </p:cNvPr>
          <p:cNvGraphicFramePr>
            <a:graphicFrameLocks noGrp="1"/>
          </p:cNvGraphicFramePr>
          <p:nvPr>
            <p:extLst>
              <p:ext uri="{D42A27DB-BD31-4B8C-83A1-F6EECF244321}">
                <p14:modId xmlns:p14="http://schemas.microsoft.com/office/powerpoint/2010/main" val="3298328766"/>
              </p:ext>
            </p:extLst>
          </p:nvPr>
        </p:nvGraphicFramePr>
        <p:xfrm>
          <a:off x="2530525" y="4059154"/>
          <a:ext cx="7130949" cy="1524000"/>
        </p:xfrm>
        <a:graphic>
          <a:graphicData uri="http://schemas.openxmlformats.org/drawingml/2006/table">
            <a:tbl>
              <a:tblPr/>
              <a:tblGrid>
                <a:gridCol w="2376983">
                  <a:extLst>
                    <a:ext uri="{9D8B030D-6E8A-4147-A177-3AD203B41FA5}">
                      <a16:colId xmlns:a16="http://schemas.microsoft.com/office/drawing/2014/main" val="20000"/>
                    </a:ext>
                  </a:extLst>
                </a:gridCol>
                <a:gridCol w="2376983">
                  <a:extLst>
                    <a:ext uri="{9D8B030D-6E8A-4147-A177-3AD203B41FA5}">
                      <a16:colId xmlns:a16="http://schemas.microsoft.com/office/drawing/2014/main" val="20001"/>
                    </a:ext>
                  </a:extLst>
                </a:gridCol>
                <a:gridCol w="2376983">
                  <a:extLst>
                    <a:ext uri="{9D8B030D-6E8A-4147-A177-3AD203B41FA5}">
                      <a16:colId xmlns:a16="http://schemas.microsoft.com/office/drawing/2014/main" val="20002"/>
                    </a:ext>
                  </a:extLst>
                </a:gridCol>
              </a:tblGrid>
              <a:tr h="304130">
                <a:tc>
                  <a:txBody>
                    <a:bodyPr/>
                    <a:lstStyle/>
                    <a:p>
                      <a:pPr algn="ctr">
                        <a:defRPr/>
                      </a:pPr>
                      <a:r>
                        <a:rPr lang="en-US" dirty="0">
                          <a:solidFill>
                            <a:srgbClr val="000000"/>
                          </a:solidFill>
                          <a:latin typeface="Montserrat Bold"/>
                        </a:rPr>
                        <a:t>Mobil</a:t>
                      </a:r>
                      <a:endParaRPr lang="en-US" sz="1100" dirty="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7AC1"/>
                    </a:solidFill>
                  </a:tcPr>
                </a:tc>
                <a:tc>
                  <a:txBody>
                    <a:bodyPr/>
                    <a:lstStyle/>
                    <a:p>
                      <a:pPr algn="ctr">
                        <a:defRPr/>
                      </a:pPr>
                      <a:r>
                        <a:rPr lang="en-US" dirty="0" err="1">
                          <a:solidFill>
                            <a:srgbClr val="000000"/>
                          </a:solidFill>
                          <a:latin typeface="Montserrat Bold"/>
                        </a:rPr>
                        <a:t>Prediksi</a:t>
                      </a:r>
                      <a:r>
                        <a:rPr lang="en-US" dirty="0">
                          <a:solidFill>
                            <a:srgbClr val="000000"/>
                          </a:solidFill>
                          <a:latin typeface="Montserrat Bold"/>
                        </a:rPr>
                        <a:t> MMR ($)</a:t>
                      </a:r>
                      <a:endParaRPr lang="en-US" sz="1100" dirty="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580C4"/>
                    </a:solidFill>
                  </a:tcPr>
                </a:tc>
                <a:tc>
                  <a:txBody>
                    <a:bodyPr/>
                    <a:lstStyle/>
                    <a:p>
                      <a:pPr algn="ctr">
                        <a:defRPr/>
                      </a:pPr>
                      <a:r>
                        <a:rPr lang="en-US">
                          <a:solidFill>
                            <a:srgbClr val="000000"/>
                          </a:solidFill>
                          <a:latin typeface="Montserrat Bold"/>
                        </a:rPr>
                        <a:t>Harga Jual ($)</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580C4"/>
                    </a:solidFill>
                  </a:tcPr>
                </a:tc>
                <a:extLst>
                  <a:ext uri="{0D108BD9-81ED-4DB2-BD59-A6C34878D82A}">
                    <a16:rowId xmlns:a16="http://schemas.microsoft.com/office/drawing/2014/main" val="10000"/>
                  </a:ext>
                </a:extLst>
              </a:tr>
              <a:tr h="132334">
                <a:tc>
                  <a:txBody>
                    <a:bodyPr/>
                    <a:lstStyle/>
                    <a:p>
                      <a:pPr algn="ctr">
                        <a:defRPr/>
                      </a:pPr>
                      <a:r>
                        <a:rPr lang="en-US">
                          <a:solidFill>
                            <a:srgbClr val="000000"/>
                          </a:solidFill>
                          <a:latin typeface="Montserrat"/>
                        </a:rPr>
                        <a:t>Toyota Sequoia</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dirty="0">
                          <a:solidFill>
                            <a:srgbClr val="000000"/>
                          </a:solidFill>
                          <a:latin typeface="Montserrat"/>
                        </a:rPr>
                        <a:t>27,400</a:t>
                      </a:r>
                      <a:endParaRPr lang="en-US" sz="1100" dirty="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a:solidFill>
                            <a:srgbClr val="000000"/>
                          </a:solidFill>
                          <a:latin typeface="Montserrat"/>
                        </a:rPr>
                        <a:t>28,500</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defRPr/>
                      </a:pPr>
                      <a:r>
                        <a:rPr lang="en-US">
                          <a:solidFill>
                            <a:srgbClr val="000000"/>
                          </a:solidFill>
                          <a:latin typeface="Montserrat"/>
                        </a:rPr>
                        <a:t>Cadillac CTS</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a:solidFill>
                            <a:srgbClr val="000000"/>
                          </a:solidFill>
                          <a:latin typeface="Montserrat"/>
                        </a:rPr>
                        <a:t>2,300</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a:solidFill>
                            <a:srgbClr val="000000"/>
                          </a:solidFill>
                          <a:latin typeface="Montserrat"/>
                        </a:rPr>
                        <a:t>4,100</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defRPr/>
                      </a:pPr>
                      <a:r>
                        <a:rPr lang="en-US">
                          <a:solidFill>
                            <a:srgbClr val="000000"/>
                          </a:solidFill>
                          <a:latin typeface="Montserrat"/>
                        </a:rPr>
                        <a:t>Hyundai Sonata</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dirty="0">
                          <a:solidFill>
                            <a:srgbClr val="000000"/>
                          </a:solidFill>
                          <a:latin typeface="Montserrat"/>
                        </a:rPr>
                        <a:t>7,875</a:t>
                      </a:r>
                      <a:endParaRPr lang="en-US" sz="1100" dirty="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a:solidFill>
                            <a:srgbClr val="000000"/>
                          </a:solidFill>
                          <a:latin typeface="Montserrat"/>
                        </a:rPr>
                        <a:t>9,200</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ctr">
                        <a:defRPr/>
                      </a:pPr>
                      <a:r>
                        <a:rPr lang="en-US">
                          <a:solidFill>
                            <a:srgbClr val="000000"/>
                          </a:solidFill>
                          <a:latin typeface="Montserrat"/>
                        </a:rPr>
                        <a:t>Ford F-150</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a:solidFill>
                            <a:srgbClr val="000000"/>
                          </a:solidFill>
                          <a:latin typeface="Montserrat"/>
                        </a:rPr>
                        <a:t>23,800</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dirty="0">
                          <a:solidFill>
                            <a:srgbClr val="000000"/>
                          </a:solidFill>
                          <a:latin typeface="Montserrat"/>
                        </a:rPr>
                        <a:t>24,900</a:t>
                      </a:r>
                      <a:endParaRPr lang="en-US" sz="1100" dirty="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7984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0"/>
          <p:cNvSpPr txBox="1"/>
          <p:nvPr/>
        </p:nvSpPr>
        <p:spPr>
          <a:xfrm>
            <a:off x="1008470" y="447260"/>
            <a:ext cx="7352472" cy="599483"/>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3200" b="1" i="0" u="none" strike="noStrike" cap="none" dirty="0">
                <a:solidFill>
                  <a:srgbClr val="0198A3"/>
                </a:solidFill>
                <a:latin typeface="Montserrat"/>
                <a:ea typeface="Montserrat"/>
                <a:cs typeface="Montserrat"/>
                <a:sym typeface="Montserrat"/>
              </a:rPr>
              <a:t>Feature Extraction</a:t>
            </a:r>
            <a:endParaRPr sz="3200" b="1" i="0" u="none" strike="noStrike" cap="none" dirty="0">
              <a:solidFill>
                <a:srgbClr val="0198A3"/>
              </a:solidFill>
              <a:latin typeface="Montserrat"/>
              <a:ea typeface="Montserrat"/>
              <a:cs typeface="Montserrat"/>
              <a:sym typeface="Montserrat"/>
            </a:endParaRPr>
          </a:p>
        </p:txBody>
      </p:sp>
      <p:sp>
        <p:nvSpPr>
          <p:cNvPr id="4" name="Google Shape;86;p9">
            <a:extLst>
              <a:ext uri="{FF2B5EF4-FFF2-40B4-BE49-F238E27FC236}">
                <a16:creationId xmlns:a16="http://schemas.microsoft.com/office/drawing/2014/main" id="{51833238-1B10-A229-A495-DBAE4A9A823D}"/>
              </a:ext>
            </a:extLst>
          </p:cNvPr>
          <p:cNvSpPr txBox="1"/>
          <p:nvPr/>
        </p:nvSpPr>
        <p:spPr>
          <a:xfrm>
            <a:off x="829500" y="1296125"/>
            <a:ext cx="10533000" cy="212361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65000"/>
              </a:lnSpc>
              <a:spcBef>
                <a:spcPts val="0"/>
              </a:spcBef>
              <a:spcAft>
                <a:spcPts val="0"/>
              </a:spcAft>
              <a:buFont typeface="Arial" panose="020B0604020202020204" pitchFamily="34" charset="0"/>
              <a:buChar char="•"/>
            </a:pPr>
            <a:r>
              <a:rPr lang="en-US" sz="2000" dirty="0" err="1">
                <a:solidFill>
                  <a:schemeClr val="dk1"/>
                </a:solidFill>
                <a:latin typeface="Dosis"/>
                <a:ea typeface="Dosis"/>
                <a:cs typeface="Dosis"/>
                <a:sym typeface="Dosis"/>
              </a:rPr>
              <a:t>Untuk</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fitur</a:t>
            </a:r>
            <a:r>
              <a:rPr lang="en-US" sz="2000" dirty="0">
                <a:solidFill>
                  <a:schemeClr val="dk1"/>
                </a:solidFill>
                <a:latin typeface="Dosis"/>
                <a:ea typeface="Dosis"/>
                <a:cs typeface="Dosis"/>
                <a:sym typeface="Dosis"/>
              </a:rPr>
              <a:t> </a:t>
            </a:r>
            <a:r>
              <a:rPr lang="en-US" sz="2000" b="1" dirty="0">
                <a:solidFill>
                  <a:schemeClr val="dk1"/>
                </a:solidFill>
                <a:latin typeface="Dosis"/>
                <a:ea typeface="Dosis"/>
                <a:cs typeface="Dosis"/>
                <a:sym typeface="Dosis"/>
              </a:rPr>
              <a:t>'</a:t>
            </a:r>
            <a:r>
              <a:rPr lang="en-US" sz="2000" b="1" dirty="0" err="1">
                <a:solidFill>
                  <a:schemeClr val="dk1"/>
                </a:solidFill>
                <a:latin typeface="Dosis"/>
                <a:ea typeface="Dosis"/>
                <a:cs typeface="Dosis"/>
                <a:sym typeface="Dosis"/>
              </a:rPr>
              <a:t>saledate</a:t>
            </a:r>
            <a:r>
              <a:rPr lang="en-US" sz="2000" b="1"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dapat</a:t>
            </a:r>
            <a:r>
              <a:rPr lang="en-US" sz="2000" dirty="0">
                <a:solidFill>
                  <a:schemeClr val="dk1"/>
                </a:solidFill>
                <a:latin typeface="Dosis"/>
                <a:ea typeface="Dosis"/>
                <a:cs typeface="Dosis"/>
                <a:sym typeface="Dosis"/>
              </a:rPr>
              <a:t> di-extract </a:t>
            </a:r>
            <a:r>
              <a:rPr lang="en-US" sz="2000" dirty="0" err="1">
                <a:solidFill>
                  <a:schemeClr val="dk1"/>
                </a:solidFill>
                <a:latin typeface="Dosis"/>
                <a:ea typeface="Dosis"/>
                <a:cs typeface="Dosis"/>
                <a:sym typeface="Dosis"/>
              </a:rPr>
              <a:t>fitur</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baru</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yaitu</a:t>
            </a:r>
            <a:r>
              <a:rPr lang="en-US" sz="2000" dirty="0">
                <a:solidFill>
                  <a:schemeClr val="dk1"/>
                </a:solidFill>
                <a:latin typeface="Dosis"/>
                <a:ea typeface="Dosis"/>
                <a:cs typeface="Dosis"/>
                <a:sym typeface="Dosis"/>
              </a:rPr>
              <a:t> </a:t>
            </a:r>
            <a:r>
              <a:rPr lang="en-US" sz="2000" b="1" dirty="0">
                <a:solidFill>
                  <a:schemeClr val="dk1"/>
                </a:solidFill>
                <a:latin typeface="Dosis"/>
                <a:ea typeface="Dosis"/>
                <a:cs typeface="Dosis"/>
                <a:sym typeface="Dosis"/>
              </a:rPr>
              <a:t>day, month dan year. </a:t>
            </a:r>
            <a:r>
              <a:rPr lang="en-US" sz="2000" dirty="0" err="1">
                <a:solidFill>
                  <a:schemeClr val="dk1"/>
                </a:solidFill>
                <a:latin typeface="Dosis"/>
                <a:ea typeface="Dosis"/>
                <a:cs typeface="Dosis"/>
                <a:sym typeface="Dosis"/>
              </a:rPr>
              <a:t>Namun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ada</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kecenderungan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fitur</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baru</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tersebut</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tidak</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ada</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korelasi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dengan</a:t>
            </a:r>
            <a:r>
              <a:rPr lang="en-US" sz="2000" dirty="0">
                <a:solidFill>
                  <a:schemeClr val="dk1"/>
                </a:solidFill>
                <a:latin typeface="Dosis"/>
                <a:ea typeface="Dosis"/>
                <a:cs typeface="Dosis"/>
                <a:sym typeface="Dosis"/>
              </a:rPr>
              <a:t> target, </a:t>
            </a:r>
            <a:r>
              <a:rPr lang="en-US" sz="2000" dirty="0" err="1">
                <a:solidFill>
                  <a:schemeClr val="dk1"/>
                </a:solidFill>
                <a:latin typeface="Dosis"/>
                <a:ea typeface="Dosis"/>
                <a:cs typeface="Dosis"/>
                <a:sym typeface="Dosis"/>
              </a:rPr>
              <a:t>rekomendasi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untuk</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didrop</a:t>
            </a:r>
            <a:r>
              <a:rPr lang="en-US" sz="2000" dirty="0">
                <a:solidFill>
                  <a:schemeClr val="dk1"/>
                </a:solidFill>
                <a:latin typeface="Dosis"/>
                <a:ea typeface="Dosis"/>
                <a:cs typeface="Dosis"/>
                <a:sym typeface="Dosis"/>
              </a:rPr>
              <a:t>.</a:t>
            </a:r>
          </a:p>
          <a:p>
            <a:pPr marL="342900" marR="0" lvl="0" indent="-342900" algn="l" rtl="0">
              <a:lnSpc>
                <a:spcPct val="165000"/>
              </a:lnSpc>
              <a:spcBef>
                <a:spcPts val="0"/>
              </a:spcBef>
              <a:spcAft>
                <a:spcPts val="0"/>
              </a:spcAft>
              <a:buFont typeface="Arial" panose="020B0604020202020204" pitchFamily="34" charset="0"/>
              <a:buChar char="•"/>
            </a:pPr>
            <a:endParaRPr lang="en-US" sz="2000" dirty="0">
              <a:solidFill>
                <a:schemeClr val="dk1"/>
              </a:solidFill>
              <a:latin typeface="Dosis"/>
              <a:ea typeface="Dosis"/>
              <a:cs typeface="Dosis"/>
              <a:sym typeface="Dosis"/>
            </a:endParaRPr>
          </a:p>
          <a:p>
            <a:pPr marL="457200" marR="0" lvl="0" indent="-457200" algn="l" rtl="0">
              <a:lnSpc>
                <a:spcPct val="165000"/>
              </a:lnSpc>
              <a:spcBef>
                <a:spcPts val="0"/>
              </a:spcBef>
              <a:spcAft>
                <a:spcPts val="0"/>
              </a:spcAft>
              <a:buAutoNum type="alphaUcPeriod"/>
            </a:pPr>
            <a:endParaRPr lang="en-US" sz="2000" b="1" dirty="0">
              <a:solidFill>
                <a:schemeClr val="dk1"/>
              </a:solidFill>
              <a:latin typeface="Dosis"/>
              <a:ea typeface="Dosis"/>
              <a:cs typeface="Dosis"/>
              <a:sym typeface="Dosis"/>
            </a:endParaRPr>
          </a:p>
        </p:txBody>
      </p:sp>
      <p:pic>
        <p:nvPicPr>
          <p:cNvPr id="7" name="Picture 6">
            <a:extLst>
              <a:ext uri="{FF2B5EF4-FFF2-40B4-BE49-F238E27FC236}">
                <a16:creationId xmlns:a16="http://schemas.microsoft.com/office/drawing/2014/main" id="{F5DE3016-24E5-FE7F-F710-73BE81EFF958}"/>
              </a:ext>
            </a:extLst>
          </p:cNvPr>
          <p:cNvPicPr>
            <a:picLocks noChangeAspect="1"/>
          </p:cNvPicPr>
          <p:nvPr/>
        </p:nvPicPr>
        <p:blipFill>
          <a:blip r:embed="rId3"/>
          <a:stretch>
            <a:fillRect/>
          </a:stretch>
        </p:blipFill>
        <p:spPr>
          <a:xfrm>
            <a:off x="2456712" y="2624329"/>
            <a:ext cx="7278575" cy="2089591"/>
          </a:xfrm>
          <a:prstGeom prst="rect">
            <a:avLst/>
          </a:prstGeom>
        </p:spPr>
      </p:pic>
    </p:spTree>
    <p:extLst>
      <p:ext uri="{BB962C8B-B14F-4D97-AF65-F5344CB8AC3E}">
        <p14:creationId xmlns:p14="http://schemas.microsoft.com/office/powerpoint/2010/main" val="313369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9"/>
          <p:cNvSpPr txBox="1"/>
          <p:nvPr/>
        </p:nvSpPr>
        <p:spPr>
          <a:xfrm>
            <a:off x="520932" y="492023"/>
            <a:ext cx="8936469" cy="789728"/>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4400" b="1" i="0" u="none" strike="noStrike" cap="none" dirty="0">
                <a:solidFill>
                  <a:srgbClr val="0198A3"/>
                </a:solidFill>
                <a:latin typeface="Montserrat"/>
                <a:ea typeface="Montserrat"/>
                <a:cs typeface="Montserrat"/>
                <a:sym typeface="Montserrat"/>
              </a:rPr>
              <a:t>Modeling</a:t>
            </a:r>
            <a:endParaRPr sz="4400" b="1" i="0" u="none" strike="noStrike" cap="none" dirty="0">
              <a:solidFill>
                <a:srgbClr val="0198A3"/>
              </a:solidFill>
              <a:latin typeface="Montserrat"/>
              <a:ea typeface="Montserrat"/>
              <a:cs typeface="Montserrat"/>
              <a:sym typeface="Montserrat"/>
            </a:endParaRPr>
          </a:p>
        </p:txBody>
      </p:sp>
      <p:sp>
        <p:nvSpPr>
          <p:cNvPr id="86" name="Google Shape;86;p9"/>
          <p:cNvSpPr txBox="1"/>
          <p:nvPr/>
        </p:nvSpPr>
        <p:spPr>
          <a:xfrm>
            <a:off x="663246" y="1972504"/>
            <a:ext cx="11007822" cy="2123618"/>
          </a:xfrm>
          <a:prstGeom prst="rect">
            <a:avLst/>
          </a:prstGeom>
          <a:noFill/>
          <a:ln>
            <a:noFill/>
          </a:ln>
        </p:spPr>
        <p:txBody>
          <a:bodyPr spcFirstLastPara="1" wrap="square" lIns="91425" tIns="45700" rIns="91425" bIns="45700" anchor="t" anchorCtr="0">
            <a:spAutoFit/>
          </a:bodyPr>
          <a:lstStyle/>
          <a:p>
            <a:pPr marL="342900" marR="0" lvl="0" indent="-342900" rtl="0">
              <a:lnSpc>
                <a:spcPct val="165000"/>
              </a:lnSpc>
              <a:spcBef>
                <a:spcPts val="0"/>
              </a:spcBef>
              <a:spcAft>
                <a:spcPts val="0"/>
              </a:spcAft>
              <a:buFont typeface="Arial" panose="020B0604020202020204" pitchFamily="34" charset="0"/>
              <a:buChar char="•"/>
            </a:pPr>
            <a:r>
              <a:rPr lang="en-US" sz="2000" dirty="0">
                <a:solidFill>
                  <a:schemeClr val="dk1"/>
                </a:solidFill>
                <a:latin typeface="Dosis"/>
                <a:ea typeface="Dosis"/>
                <a:cs typeface="Dosis"/>
                <a:sym typeface="Dosis"/>
              </a:rPr>
              <a:t>Model  yang </a:t>
            </a:r>
            <a:r>
              <a:rPr lang="en-US" sz="2000" dirty="0" err="1">
                <a:solidFill>
                  <a:schemeClr val="dk1"/>
                </a:solidFill>
                <a:latin typeface="Dosis"/>
                <a:ea typeface="Dosis"/>
                <a:cs typeface="Dosis"/>
                <a:sym typeface="Dosis"/>
              </a:rPr>
              <a:t>akan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dibuat</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adalah</a:t>
            </a:r>
            <a:r>
              <a:rPr lang="en-US" sz="2000" dirty="0">
                <a:solidFill>
                  <a:schemeClr val="dk1"/>
                </a:solidFill>
                <a:latin typeface="Dosis"/>
                <a:ea typeface="Dosis"/>
                <a:cs typeface="Dosis"/>
                <a:sym typeface="Dosis"/>
              </a:rPr>
              <a:t> </a:t>
            </a:r>
            <a:r>
              <a:rPr lang="en-US" sz="2000" b="1" dirty="0">
                <a:solidFill>
                  <a:schemeClr val="dk1"/>
                </a:solidFill>
                <a:latin typeface="Dosis"/>
                <a:ea typeface="Dosis"/>
                <a:cs typeface="Dosis"/>
                <a:sym typeface="Dosis"/>
              </a:rPr>
              <a:t>model </a:t>
            </a:r>
            <a:r>
              <a:rPr lang="en-US" sz="2000" b="1" dirty="0" err="1">
                <a:solidFill>
                  <a:schemeClr val="dk1"/>
                </a:solidFill>
                <a:latin typeface="Dosis"/>
                <a:ea typeface="Dosis"/>
                <a:cs typeface="Dosis"/>
                <a:sym typeface="Dosis"/>
              </a:rPr>
              <a:t>regresi</a:t>
            </a:r>
            <a:r>
              <a:rPr lang="en-US" sz="2000" dirty="0">
                <a:solidFill>
                  <a:schemeClr val="dk1"/>
                </a:solidFill>
                <a:latin typeface="Dosis"/>
                <a:ea typeface="Dosis"/>
                <a:cs typeface="Dosis"/>
                <a:sym typeface="Dosis"/>
              </a:rPr>
              <a:t> yang </a:t>
            </a:r>
            <a:r>
              <a:rPr lang="en-US" sz="2000" dirty="0" err="1">
                <a:solidFill>
                  <a:schemeClr val="dk1"/>
                </a:solidFill>
                <a:latin typeface="Dosis"/>
                <a:ea typeface="Dosis"/>
                <a:cs typeface="Dosis"/>
                <a:sym typeface="Dosis"/>
              </a:rPr>
              <a:t>akan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digunakan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untuk</a:t>
            </a:r>
            <a:r>
              <a:rPr lang="en-US" sz="2000"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memprediksi</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harga</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mobil</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bekas</a:t>
            </a:r>
            <a:r>
              <a:rPr lang="en-US" sz="2000" b="1"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berdasarkan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fitur</a:t>
            </a:r>
            <a:r>
              <a:rPr lang="en-US" sz="2000" dirty="0">
                <a:solidFill>
                  <a:schemeClr val="dk1"/>
                </a:solidFill>
                <a:latin typeface="Dosis"/>
                <a:ea typeface="Dosis"/>
                <a:cs typeface="Dosis"/>
                <a:sym typeface="Dosis"/>
              </a:rPr>
              <a:t> – </a:t>
            </a:r>
            <a:r>
              <a:rPr lang="en-US" sz="2000" dirty="0" err="1">
                <a:solidFill>
                  <a:schemeClr val="dk1"/>
                </a:solidFill>
                <a:latin typeface="Dosis"/>
                <a:ea typeface="Dosis"/>
                <a:cs typeface="Dosis"/>
                <a:sym typeface="Dosis"/>
              </a:rPr>
              <a:t>fitur</a:t>
            </a:r>
            <a:r>
              <a:rPr lang="en-US" sz="2000" dirty="0">
                <a:solidFill>
                  <a:schemeClr val="dk1"/>
                </a:solidFill>
                <a:latin typeface="Dosis"/>
                <a:ea typeface="Dosis"/>
                <a:cs typeface="Dosis"/>
                <a:sym typeface="Dosis"/>
              </a:rPr>
              <a:t> yang </a:t>
            </a:r>
            <a:r>
              <a:rPr lang="en-US" sz="2000" dirty="0" err="1">
                <a:solidFill>
                  <a:schemeClr val="dk1"/>
                </a:solidFill>
                <a:latin typeface="Dosis"/>
                <a:ea typeface="Dosis"/>
                <a:cs typeface="Dosis"/>
                <a:sym typeface="Dosis"/>
              </a:rPr>
              <a:t>tersedia</a:t>
            </a:r>
            <a:endParaRPr lang="en-US" sz="2000" dirty="0">
              <a:solidFill>
                <a:schemeClr val="dk1"/>
              </a:solidFill>
              <a:latin typeface="Dosis"/>
              <a:ea typeface="Dosis"/>
              <a:cs typeface="Dosis"/>
              <a:sym typeface="Dosis"/>
            </a:endParaRPr>
          </a:p>
          <a:p>
            <a:pPr marL="342900" marR="0" lvl="0" indent="-342900" rtl="0">
              <a:lnSpc>
                <a:spcPct val="165000"/>
              </a:lnSpc>
              <a:spcBef>
                <a:spcPts val="0"/>
              </a:spcBef>
              <a:spcAft>
                <a:spcPts val="0"/>
              </a:spcAft>
              <a:buFont typeface="Arial" panose="020B0604020202020204" pitchFamily="34" charset="0"/>
              <a:buChar char="•"/>
            </a:pPr>
            <a:r>
              <a:rPr lang="en-US" sz="2000" dirty="0" err="1">
                <a:solidFill>
                  <a:schemeClr val="dk1"/>
                </a:solidFill>
                <a:latin typeface="Dosis"/>
                <a:ea typeface="Dosis"/>
                <a:cs typeface="Dosis"/>
                <a:sym typeface="Dosis"/>
              </a:rPr>
              <a:t>Tujuan</a:t>
            </a:r>
            <a:r>
              <a:rPr lang="en-US" sz="2000" dirty="0">
                <a:solidFill>
                  <a:schemeClr val="dk1"/>
                </a:solidFill>
                <a:latin typeface="Dosis"/>
                <a:ea typeface="Dosis"/>
                <a:cs typeface="Dosis"/>
                <a:sym typeface="Dosis"/>
              </a:rPr>
              <a:t> model ini </a:t>
            </a:r>
            <a:r>
              <a:rPr lang="en-US" sz="2000" dirty="0" err="1">
                <a:solidFill>
                  <a:schemeClr val="dk1"/>
                </a:solidFill>
                <a:latin typeface="Dosis"/>
                <a:ea typeface="Dosis"/>
                <a:cs typeface="Dosis"/>
                <a:sym typeface="Dosis"/>
              </a:rPr>
              <a:t>dibuat</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adalah</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membuat</a:t>
            </a:r>
            <a:r>
              <a:rPr lang="en-US" sz="2000"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prediksi</a:t>
            </a:r>
            <a:r>
              <a:rPr lang="en-US" sz="2000" b="1" dirty="0">
                <a:solidFill>
                  <a:schemeClr val="dk1"/>
                </a:solidFill>
                <a:latin typeface="Dosis"/>
                <a:ea typeface="Dosis"/>
                <a:cs typeface="Dosis"/>
                <a:sym typeface="Dosis"/>
              </a:rPr>
              <a:t> yang lebih </a:t>
            </a:r>
            <a:r>
              <a:rPr lang="en-US" sz="2000" b="1" dirty="0" err="1">
                <a:solidFill>
                  <a:schemeClr val="dk1"/>
                </a:solidFill>
                <a:latin typeface="Dosis"/>
                <a:ea typeface="Dosis"/>
                <a:cs typeface="Dosis"/>
                <a:sym typeface="Dosis"/>
              </a:rPr>
              <a:t>baik</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dari</a:t>
            </a:r>
            <a:r>
              <a:rPr lang="en-US" sz="2000" b="1" dirty="0">
                <a:solidFill>
                  <a:schemeClr val="dk1"/>
                </a:solidFill>
                <a:latin typeface="Dosis"/>
                <a:ea typeface="Dosis"/>
                <a:cs typeface="Dosis"/>
                <a:sym typeface="Dosis"/>
              </a:rPr>
              <a:t> </a:t>
            </a:r>
            <a:r>
              <a:rPr lang="id-ID" sz="2000" b="1" dirty="0">
                <a:solidFill>
                  <a:schemeClr val="dk1"/>
                </a:solidFill>
                <a:latin typeface="Dosis"/>
                <a:ea typeface="Dosis"/>
                <a:cs typeface="Dosis"/>
                <a:sym typeface="Dosis"/>
              </a:rPr>
              <a:t>algoritma</a:t>
            </a:r>
            <a:r>
              <a:rPr lang="en-US" sz="2000" b="1" dirty="0">
                <a:solidFill>
                  <a:schemeClr val="dk1"/>
                </a:solidFill>
                <a:latin typeface="Dosis"/>
                <a:ea typeface="Dosis"/>
                <a:cs typeface="Dosis"/>
                <a:sym typeface="Dosis"/>
              </a:rPr>
              <a:t> yang </a:t>
            </a:r>
            <a:r>
              <a:rPr lang="id-ID" sz="2000" b="1" dirty="0">
                <a:solidFill>
                  <a:schemeClr val="dk1"/>
                </a:solidFill>
                <a:latin typeface="Dosis"/>
                <a:ea typeface="Dosis"/>
                <a:cs typeface="Dosis"/>
                <a:sym typeface="Dosis"/>
              </a:rPr>
              <a:t>sebelumnya (MMR)</a:t>
            </a:r>
            <a:r>
              <a:rPr lang="en-US" sz="2000" b="1"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sehingga</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dapat</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mengurangi</a:t>
            </a:r>
            <a:r>
              <a:rPr lang="en-US" sz="2000" dirty="0">
                <a:solidFill>
                  <a:schemeClr val="dk1"/>
                </a:solidFill>
                <a:latin typeface="Dosis"/>
                <a:ea typeface="Dosis"/>
                <a:cs typeface="Dosis"/>
                <a:sym typeface="Dosis"/>
              </a:rPr>
              <a:t> </a:t>
            </a:r>
            <a:r>
              <a:rPr lang="en-US" sz="2000" b="1" dirty="0">
                <a:solidFill>
                  <a:schemeClr val="dk1"/>
                </a:solidFill>
                <a:latin typeface="Dosis"/>
                <a:ea typeface="Dosis"/>
                <a:cs typeface="Dosis"/>
                <a:sym typeface="Dosis"/>
              </a:rPr>
              <a:t>opportunity cost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9"/>
          <p:cNvSpPr txBox="1"/>
          <p:nvPr/>
        </p:nvSpPr>
        <p:spPr>
          <a:xfrm>
            <a:off x="520932" y="492023"/>
            <a:ext cx="8936469" cy="789728"/>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4400" b="1" i="0" u="none" strike="noStrike" cap="none" dirty="0">
                <a:solidFill>
                  <a:srgbClr val="0198A3"/>
                </a:solidFill>
                <a:latin typeface="Montserrat"/>
                <a:ea typeface="Montserrat"/>
                <a:cs typeface="Montserrat"/>
                <a:sym typeface="Montserrat"/>
              </a:rPr>
              <a:t>Modeling</a:t>
            </a:r>
            <a:endParaRPr sz="4400" b="1" i="0" u="none" strike="noStrike" cap="none" dirty="0">
              <a:solidFill>
                <a:srgbClr val="0198A3"/>
              </a:solidFill>
              <a:latin typeface="Montserrat"/>
              <a:ea typeface="Montserrat"/>
              <a:cs typeface="Montserrat"/>
              <a:sym typeface="Montserrat"/>
            </a:endParaRPr>
          </a:p>
        </p:txBody>
      </p:sp>
      <p:sp>
        <p:nvSpPr>
          <p:cNvPr id="86" name="Google Shape;86;p9"/>
          <p:cNvSpPr txBox="1"/>
          <p:nvPr/>
        </p:nvSpPr>
        <p:spPr>
          <a:xfrm>
            <a:off x="663246" y="1972504"/>
            <a:ext cx="11007822" cy="2631449"/>
          </a:xfrm>
          <a:prstGeom prst="rect">
            <a:avLst/>
          </a:prstGeom>
          <a:noFill/>
          <a:ln>
            <a:noFill/>
          </a:ln>
        </p:spPr>
        <p:txBody>
          <a:bodyPr spcFirstLastPara="1" wrap="square" lIns="91425" tIns="45700" rIns="91425" bIns="45700" anchor="t" anchorCtr="0">
            <a:spAutoFit/>
          </a:bodyPr>
          <a:lstStyle/>
          <a:p>
            <a:pPr marL="342900" marR="0" lvl="0" indent="-342900" rtl="0">
              <a:lnSpc>
                <a:spcPct val="165000"/>
              </a:lnSpc>
              <a:spcBef>
                <a:spcPts val="0"/>
              </a:spcBef>
              <a:spcAft>
                <a:spcPts val="0"/>
              </a:spcAft>
              <a:buFont typeface="Arial" panose="020B0604020202020204" pitchFamily="34" charset="0"/>
              <a:buChar char="•"/>
            </a:pPr>
            <a:r>
              <a:rPr lang="en-US" sz="2000" dirty="0">
                <a:solidFill>
                  <a:schemeClr val="dk1"/>
                </a:solidFill>
                <a:latin typeface="Dosis"/>
                <a:ea typeface="Dosis"/>
                <a:cs typeface="Dosis"/>
                <a:sym typeface="Dosis"/>
              </a:rPr>
              <a:t>Data yang </a:t>
            </a:r>
            <a:r>
              <a:rPr lang="en-US" sz="2000" dirty="0" err="1">
                <a:solidFill>
                  <a:schemeClr val="dk1"/>
                </a:solidFill>
                <a:latin typeface="Dosis"/>
                <a:ea typeface="Dosis"/>
                <a:cs typeface="Dosis"/>
                <a:sym typeface="Dosis"/>
              </a:rPr>
              <a:t>sudah</a:t>
            </a:r>
            <a:r>
              <a:rPr lang="en-US" sz="2000" dirty="0">
                <a:solidFill>
                  <a:schemeClr val="dk1"/>
                </a:solidFill>
                <a:latin typeface="Dosis"/>
                <a:ea typeface="Dosis"/>
                <a:cs typeface="Dosis"/>
                <a:sym typeface="Dosis"/>
              </a:rPr>
              <a:t> di Preprocessing </a:t>
            </a:r>
            <a:r>
              <a:rPr lang="en-US" sz="2000" dirty="0" err="1">
                <a:solidFill>
                  <a:schemeClr val="dk1"/>
                </a:solidFill>
                <a:latin typeface="Dosis"/>
                <a:ea typeface="Dosis"/>
                <a:cs typeface="Dosis"/>
                <a:sym typeface="Dosis"/>
              </a:rPr>
              <a:t>disimpan</a:t>
            </a:r>
            <a:r>
              <a:rPr lang="en-US" sz="2000" dirty="0">
                <a:solidFill>
                  <a:schemeClr val="dk1"/>
                </a:solidFill>
                <a:latin typeface="Dosis"/>
                <a:ea typeface="Dosis"/>
                <a:cs typeface="Dosis"/>
                <a:sym typeface="Dosis"/>
              </a:rPr>
              <a:t> pada file </a:t>
            </a:r>
            <a:r>
              <a:rPr lang="en-US" sz="2000" dirty="0" err="1">
                <a:solidFill>
                  <a:schemeClr val="dk1"/>
                </a:solidFill>
                <a:latin typeface="Dosis"/>
                <a:ea typeface="Dosis"/>
                <a:cs typeface="Dosis"/>
                <a:sym typeface="Dosis"/>
              </a:rPr>
              <a:t>bernama</a:t>
            </a:r>
            <a:r>
              <a:rPr lang="en-US" sz="2000" b="1" dirty="0">
                <a:solidFill>
                  <a:schemeClr val="dk1"/>
                </a:solidFill>
                <a:latin typeface="Dosis"/>
                <a:ea typeface="Dosis"/>
                <a:cs typeface="Dosis"/>
                <a:sym typeface="Dosis"/>
              </a:rPr>
              <a:t> ‘clean_dataset.csv’</a:t>
            </a:r>
            <a:r>
              <a:rPr lang="en-US" sz="2000" dirty="0">
                <a:solidFill>
                  <a:schemeClr val="dk1"/>
                </a:solidFill>
                <a:latin typeface="Dosis"/>
                <a:ea typeface="Dosis"/>
                <a:cs typeface="Dosis"/>
                <a:sym typeface="Dosis"/>
              </a:rPr>
              <a:t>, data ini yang </a:t>
            </a:r>
            <a:r>
              <a:rPr lang="en-US" sz="2000" dirty="0" err="1">
                <a:solidFill>
                  <a:schemeClr val="dk1"/>
                </a:solidFill>
                <a:latin typeface="Dosis"/>
                <a:ea typeface="Dosis"/>
                <a:cs typeface="Dosis"/>
                <a:sym typeface="Dosis"/>
              </a:rPr>
              <a:t>akan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dibagi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menjadi</a:t>
            </a:r>
            <a:r>
              <a:rPr lang="en-US" sz="2000" dirty="0">
                <a:solidFill>
                  <a:schemeClr val="dk1"/>
                </a:solidFill>
                <a:latin typeface="Dosis"/>
                <a:ea typeface="Dosis"/>
                <a:cs typeface="Dosis"/>
                <a:sym typeface="Dosis"/>
              </a:rPr>
              <a:t> </a:t>
            </a:r>
            <a:r>
              <a:rPr lang="en-US" sz="2000" b="1" dirty="0">
                <a:solidFill>
                  <a:schemeClr val="dk1"/>
                </a:solidFill>
                <a:latin typeface="Dosis"/>
                <a:ea typeface="Dosis"/>
                <a:cs typeface="Dosis"/>
                <a:sym typeface="Dosis"/>
              </a:rPr>
              <a:t>data Training dan data Testing</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dengan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persentase</a:t>
            </a:r>
            <a:r>
              <a:rPr lang="en-US" sz="2000" dirty="0">
                <a:solidFill>
                  <a:schemeClr val="dk1"/>
                </a:solidFill>
                <a:latin typeface="Dosis"/>
                <a:ea typeface="Dosis"/>
                <a:cs typeface="Dosis"/>
                <a:sym typeface="Dosis"/>
              </a:rPr>
              <a:t> Training set : Testing set =  </a:t>
            </a:r>
            <a:r>
              <a:rPr lang="en-US" sz="2000" b="1" dirty="0">
                <a:solidFill>
                  <a:schemeClr val="dk1"/>
                </a:solidFill>
                <a:latin typeface="Dosis"/>
                <a:ea typeface="Dosis"/>
                <a:cs typeface="Dosis"/>
                <a:sym typeface="Dosis"/>
              </a:rPr>
              <a:t>80:20</a:t>
            </a:r>
          </a:p>
          <a:p>
            <a:pPr marL="342900" marR="0" lvl="0" indent="-342900" rtl="0">
              <a:lnSpc>
                <a:spcPct val="165000"/>
              </a:lnSpc>
              <a:spcBef>
                <a:spcPts val="0"/>
              </a:spcBef>
              <a:spcAft>
                <a:spcPts val="0"/>
              </a:spcAft>
              <a:buFont typeface="Arial" panose="020B0604020202020204" pitchFamily="34" charset="0"/>
              <a:buChar char="•"/>
            </a:pPr>
            <a:r>
              <a:rPr lang="en-US" sz="2000" dirty="0">
                <a:solidFill>
                  <a:schemeClr val="dk1"/>
                </a:solidFill>
                <a:latin typeface="Dosis"/>
                <a:ea typeface="Dosis"/>
                <a:cs typeface="Dosis"/>
                <a:sym typeface="Dosis"/>
              </a:rPr>
              <a:t>Dari proses preprocessing</a:t>
            </a:r>
            <a:r>
              <a:rPr lang="en-US" sz="2000" b="1" dirty="0">
                <a:solidFill>
                  <a:schemeClr val="dk1"/>
                </a:solidFill>
                <a:latin typeface="Dosis"/>
                <a:ea typeface="Dosis"/>
                <a:cs typeface="Dosis"/>
                <a:sym typeface="Dosis"/>
              </a:rPr>
              <a:t> feature </a:t>
            </a:r>
            <a:r>
              <a:rPr lang="en-US" sz="2000" dirty="0">
                <a:solidFill>
                  <a:schemeClr val="dk1"/>
                </a:solidFill>
                <a:latin typeface="Dosis"/>
                <a:ea typeface="Dosis"/>
                <a:cs typeface="Dosis"/>
                <a:sym typeface="Dosis"/>
              </a:rPr>
              <a:t>yang </a:t>
            </a:r>
            <a:r>
              <a:rPr lang="en-US" sz="2000" dirty="0" err="1">
                <a:solidFill>
                  <a:schemeClr val="dk1"/>
                </a:solidFill>
                <a:latin typeface="Dosis"/>
                <a:ea typeface="Dosis"/>
                <a:cs typeface="Dosis"/>
                <a:sym typeface="Dosis"/>
              </a:rPr>
              <a:t>didapatkan</a:t>
            </a:r>
            <a:r>
              <a:rPr lang="en-US" sz="2000" b="1" dirty="0">
                <a:solidFill>
                  <a:schemeClr val="dk1"/>
                </a:solidFill>
                <a:latin typeface="Dosis"/>
                <a:ea typeface="Dosis"/>
                <a:cs typeface="Dosis"/>
                <a:sym typeface="Dosis"/>
              </a:rPr>
              <a:t> </a:t>
            </a:r>
            <a:r>
              <a:rPr lang="en-US" sz="2000" b="1" dirty="0" err="1">
                <a:solidFill>
                  <a:schemeClr val="dk1"/>
                </a:solidFill>
                <a:latin typeface="Dosis"/>
                <a:ea typeface="Dosis"/>
                <a:cs typeface="Dosis"/>
                <a:sym typeface="Dosis"/>
              </a:rPr>
              <a:t>sebanyak</a:t>
            </a:r>
            <a:r>
              <a:rPr lang="en-US" sz="2000" b="1" dirty="0">
                <a:solidFill>
                  <a:schemeClr val="dk1"/>
                </a:solidFill>
                <a:latin typeface="Dosis"/>
                <a:ea typeface="Dosis"/>
                <a:cs typeface="Dosis"/>
                <a:sym typeface="Dosis"/>
              </a:rPr>
              <a:t> 116, </a:t>
            </a:r>
            <a:r>
              <a:rPr lang="en-US" sz="2000" dirty="0" err="1">
                <a:solidFill>
                  <a:schemeClr val="dk1"/>
                </a:solidFill>
                <a:latin typeface="Dosis"/>
                <a:ea typeface="Dosis"/>
                <a:cs typeface="Dosis"/>
                <a:sym typeface="Dosis"/>
              </a:rPr>
              <a:t>fiture</a:t>
            </a:r>
            <a:r>
              <a:rPr lang="en-US" sz="2000" dirty="0">
                <a:solidFill>
                  <a:schemeClr val="dk1"/>
                </a:solidFill>
                <a:latin typeface="Dosis"/>
                <a:ea typeface="Dosis"/>
                <a:cs typeface="Dosis"/>
                <a:sym typeface="Dosis"/>
              </a:rPr>
              <a:t> ini </a:t>
            </a:r>
            <a:r>
              <a:rPr lang="en-US" sz="2000" dirty="0" err="1">
                <a:solidFill>
                  <a:schemeClr val="dk1"/>
                </a:solidFill>
                <a:latin typeface="Dosis"/>
                <a:ea typeface="Dosis"/>
                <a:cs typeface="Dosis"/>
                <a:sym typeface="Dosis"/>
              </a:rPr>
              <a:t>akan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digunakan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untuk</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mencari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harga</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mobil</a:t>
            </a:r>
            <a:r>
              <a:rPr lang="en-US" sz="2000" dirty="0">
                <a:solidFill>
                  <a:schemeClr val="dk1"/>
                </a:solidFill>
                <a:latin typeface="Dosis"/>
                <a:ea typeface="Dosis"/>
                <a:cs typeface="Dosis"/>
                <a:sym typeface="Dosis"/>
              </a:rPr>
              <a:t>. Fitur ini </a:t>
            </a:r>
            <a:r>
              <a:rPr lang="en-US" sz="2000" dirty="0" err="1">
                <a:solidFill>
                  <a:schemeClr val="dk1"/>
                </a:solidFill>
                <a:latin typeface="Dosis"/>
                <a:ea typeface="Dosis"/>
                <a:cs typeface="Dosis"/>
                <a:sym typeface="Dosis"/>
              </a:rPr>
              <a:t>nantinya</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akan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direduksi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dengan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melihat</a:t>
            </a:r>
            <a:r>
              <a:rPr lang="en-US" sz="2000" dirty="0">
                <a:solidFill>
                  <a:schemeClr val="dk1"/>
                </a:solidFill>
                <a:latin typeface="Dosis"/>
                <a:ea typeface="Dosis"/>
                <a:cs typeface="Dosis"/>
                <a:sym typeface="Dosis"/>
              </a:rPr>
              <a:t> </a:t>
            </a:r>
            <a:r>
              <a:rPr lang="en-US" sz="2000" b="1" dirty="0">
                <a:solidFill>
                  <a:schemeClr val="dk1"/>
                </a:solidFill>
                <a:latin typeface="Dosis"/>
                <a:ea typeface="Dosis"/>
                <a:cs typeface="Dosis"/>
                <a:sym typeface="Dosis"/>
              </a:rPr>
              <a:t>feature importance.</a:t>
            </a:r>
          </a:p>
          <a:p>
            <a:pPr marL="342900" marR="0" lvl="0" indent="-342900" rtl="0">
              <a:lnSpc>
                <a:spcPct val="165000"/>
              </a:lnSpc>
              <a:spcBef>
                <a:spcPts val="0"/>
              </a:spcBef>
              <a:spcAft>
                <a:spcPts val="0"/>
              </a:spcAft>
              <a:buFont typeface="Arial" panose="020B0604020202020204" pitchFamily="34" charset="0"/>
              <a:buChar char="•"/>
            </a:pPr>
            <a:r>
              <a:rPr lang="en-US" sz="2000" b="1" dirty="0">
                <a:solidFill>
                  <a:schemeClr val="dk1"/>
                </a:solidFill>
                <a:latin typeface="Dosis"/>
                <a:ea typeface="Dosis"/>
                <a:cs typeface="Dosis"/>
                <a:sym typeface="Dosis"/>
              </a:rPr>
              <a:t>Random set </a:t>
            </a:r>
            <a:r>
              <a:rPr lang="en-US" sz="2000" dirty="0">
                <a:solidFill>
                  <a:schemeClr val="dk1"/>
                </a:solidFill>
                <a:latin typeface="Dosis"/>
                <a:ea typeface="Dosis"/>
                <a:cs typeface="Dosis"/>
                <a:sym typeface="Dosis"/>
              </a:rPr>
              <a:t>yang </a:t>
            </a:r>
            <a:r>
              <a:rPr lang="en-US" sz="2000" dirty="0" err="1">
                <a:solidFill>
                  <a:schemeClr val="dk1"/>
                </a:solidFill>
                <a:latin typeface="Dosis"/>
                <a:ea typeface="Dosis"/>
                <a:cs typeface="Dosis"/>
                <a:sym typeface="Dosis"/>
              </a:rPr>
              <a:t>digunakan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yaitu</a:t>
            </a:r>
            <a:r>
              <a:rPr lang="en-US" sz="2000" dirty="0">
                <a:solidFill>
                  <a:schemeClr val="dk1"/>
                </a:solidFill>
                <a:latin typeface="Dosis"/>
                <a:ea typeface="Dosis"/>
                <a:cs typeface="Dosis"/>
                <a:sym typeface="Dosis"/>
              </a:rPr>
              <a:t> </a:t>
            </a:r>
            <a:r>
              <a:rPr lang="en-US" sz="2000" b="1" dirty="0">
                <a:solidFill>
                  <a:schemeClr val="dk1"/>
                </a:solidFill>
                <a:latin typeface="Dosis"/>
                <a:ea typeface="Dosis"/>
                <a:cs typeface="Dosis"/>
                <a:sym typeface="Dosis"/>
              </a:rPr>
              <a:t>69</a:t>
            </a:r>
            <a:endParaRPr lang="en-US" sz="2000" dirty="0">
              <a:solidFill>
                <a:schemeClr val="dk1"/>
              </a:solidFill>
              <a:latin typeface="Dosis"/>
              <a:ea typeface="Dosis"/>
              <a:cs typeface="Dosis"/>
              <a:sym typeface="Dosis"/>
            </a:endParaRPr>
          </a:p>
        </p:txBody>
      </p:sp>
      <p:sp>
        <p:nvSpPr>
          <p:cNvPr id="4" name="Google Shape;92;p10">
            <a:extLst>
              <a:ext uri="{FF2B5EF4-FFF2-40B4-BE49-F238E27FC236}">
                <a16:creationId xmlns:a16="http://schemas.microsoft.com/office/drawing/2014/main" id="{AE08114C-C5DD-3DFB-CCEA-CCFBE525E81B}"/>
              </a:ext>
            </a:extLst>
          </p:cNvPr>
          <p:cNvSpPr txBox="1"/>
          <p:nvPr/>
        </p:nvSpPr>
        <p:spPr>
          <a:xfrm>
            <a:off x="761711" y="1281751"/>
            <a:ext cx="10909357" cy="599483"/>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3200" b="1" i="0" u="none" strike="noStrike" cap="none" dirty="0">
                <a:solidFill>
                  <a:srgbClr val="0198A3"/>
                </a:solidFill>
                <a:latin typeface="Montserrat"/>
                <a:ea typeface="Montserrat"/>
                <a:cs typeface="Montserrat"/>
                <a:sym typeface="Montserrat"/>
              </a:rPr>
              <a:t>Split Data Train &amp; Test(Summary)</a:t>
            </a:r>
            <a:endParaRPr sz="3200" b="1" i="0" u="none" strike="noStrike" cap="none" dirty="0">
              <a:solidFill>
                <a:srgbClr val="0198A3"/>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2A101C2C-53F5-684D-252E-3C347368269D}"/>
              </a:ext>
            </a:extLst>
          </p:cNvPr>
          <p:cNvPicPr>
            <a:picLocks noChangeAspect="1"/>
          </p:cNvPicPr>
          <p:nvPr/>
        </p:nvPicPr>
        <p:blipFill rotWithShape="1">
          <a:blip r:embed="rId3"/>
          <a:srcRect b="9307"/>
          <a:stretch/>
        </p:blipFill>
        <p:spPr>
          <a:xfrm>
            <a:off x="3214285" y="4729893"/>
            <a:ext cx="5763429" cy="440624"/>
          </a:xfrm>
          <a:prstGeom prst="rect">
            <a:avLst/>
          </a:prstGeom>
        </p:spPr>
      </p:pic>
    </p:spTree>
    <p:extLst>
      <p:ext uri="{BB962C8B-B14F-4D97-AF65-F5344CB8AC3E}">
        <p14:creationId xmlns:p14="http://schemas.microsoft.com/office/powerpoint/2010/main" val="36864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0"/>
          <p:cNvSpPr txBox="1"/>
          <p:nvPr/>
        </p:nvSpPr>
        <p:spPr>
          <a:xfrm>
            <a:off x="838445" y="696642"/>
            <a:ext cx="11353555" cy="536132"/>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2800" b="1" i="0" u="none" strike="noStrike" cap="none" dirty="0">
                <a:solidFill>
                  <a:srgbClr val="0198A3"/>
                </a:solidFill>
                <a:latin typeface="Montserrat"/>
                <a:ea typeface="Montserrat"/>
                <a:cs typeface="Montserrat"/>
                <a:sym typeface="Montserrat"/>
              </a:rPr>
              <a:t>Modeling (</a:t>
            </a:r>
            <a:r>
              <a:rPr lang="en-US" sz="2800" b="1" i="0" u="none" strike="noStrike" cap="none" dirty="0" err="1">
                <a:solidFill>
                  <a:srgbClr val="0198A3"/>
                </a:solidFill>
                <a:latin typeface="Montserrat"/>
                <a:ea typeface="Montserrat"/>
                <a:cs typeface="Montserrat"/>
                <a:sym typeface="Montserrat"/>
              </a:rPr>
              <a:t>Algoritma</a:t>
            </a:r>
            <a:r>
              <a:rPr lang="en-US" sz="2800" b="1" i="0" u="none" strike="noStrike" cap="none" dirty="0">
                <a:solidFill>
                  <a:srgbClr val="0198A3"/>
                </a:solidFill>
                <a:latin typeface="Montserrat"/>
                <a:ea typeface="Montserrat"/>
                <a:cs typeface="Montserrat"/>
                <a:sym typeface="Montserrat"/>
              </a:rPr>
              <a:t> yang </a:t>
            </a:r>
            <a:r>
              <a:rPr lang="en-US" sz="2800" b="1" i="0" u="none" strike="noStrike" cap="none" dirty="0" err="1">
                <a:solidFill>
                  <a:srgbClr val="0198A3"/>
                </a:solidFill>
                <a:latin typeface="Montserrat"/>
                <a:ea typeface="Montserrat"/>
                <a:cs typeface="Montserrat"/>
                <a:sym typeface="Montserrat"/>
              </a:rPr>
              <a:t>diimplementasikan</a:t>
            </a:r>
            <a:r>
              <a:rPr lang="en-US" sz="2800" b="1" dirty="0">
                <a:solidFill>
                  <a:srgbClr val="0198A3"/>
                </a:solidFill>
                <a:latin typeface="Montserrat"/>
                <a:ea typeface="Montserrat"/>
                <a:cs typeface="Montserrat"/>
                <a:sym typeface="Montserrat"/>
              </a:rPr>
              <a:t>)</a:t>
            </a:r>
            <a:endParaRPr sz="2800" b="1" i="0" u="none" strike="noStrike" cap="none" dirty="0">
              <a:solidFill>
                <a:srgbClr val="0198A3"/>
              </a:solidFill>
              <a:latin typeface="Montserrat"/>
              <a:ea typeface="Montserrat"/>
              <a:cs typeface="Montserrat"/>
              <a:sym typeface="Montserrat"/>
            </a:endParaRPr>
          </a:p>
        </p:txBody>
      </p:sp>
      <p:sp>
        <p:nvSpPr>
          <p:cNvPr id="12" name="Google Shape;86;p9">
            <a:extLst>
              <a:ext uri="{FF2B5EF4-FFF2-40B4-BE49-F238E27FC236}">
                <a16:creationId xmlns:a16="http://schemas.microsoft.com/office/drawing/2014/main" id="{CF3AB15B-3F0A-5BDE-793A-F7E5B279A83D}"/>
              </a:ext>
            </a:extLst>
          </p:cNvPr>
          <p:cNvSpPr txBox="1"/>
          <p:nvPr/>
        </p:nvSpPr>
        <p:spPr>
          <a:xfrm>
            <a:off x="829500" y="1296125"/>
            <a:ext cx="10533000" cy="1615787"/>
          </a:xfrm>
          <a:prstGeom prst="rect">
            <a:avLst/>
          </a:prstGeom>
          <a:noFill/>
          <a:ln>
            <a:noFill/>
          </a:ln>
        </p:spPr>
        <p:txBody>
          <a:bodyPr spcFirstLastPara="1" wrap="square" lIns="91425" tIns="45700" rIns="91425" bIns="45700" anchor="t" anchorCtr="0">
            <a:spAutoFit/>
          </a:bodyPr>
          <a:lstStyle/>
          <a:p>
            <a:pPr marR="0" lvl="0" algn="l" rtl="0">
              <a:lnSpc>
                <a:spcPct val="165000"/>
              </a:lnSpc>
              <a:spcBef>
                <a:spcPts val="0"/>
              </a:spcBef>
              <a:spcAft>
                <a:spcPts val="0"/>
              </a:spcAft>
            </a:pPr>
            <a:r>
              <a:rPr lang="en-US" sz="2000" dirty="0" err="1">
                <a:solidFill>
                  <a:schemeClr val="dk1"/>
                </a:solidFill>
                <a:latin typeface="Dosis"/>
                <a:ea typeface="Dosis"/>
                <a:cs typeface="Dosis"/>
                <a:sym typeface="Dosis"/>
              </a:rPr>
              <a:t>Algoritma</a:t>
            </a:r>
            <a:r>
              <a:rPr lang="en-US" sz="2000" dirty="0">
                <a:solidFill>
                  <a:schemeClr val="dk1"/>
                </a:solidFill>
                <a:latin typeface="Dosis"/>
                <a:ea typeface="Dosis"/>
                <a:cs typeface="Dosis"/>
                <a:sym typeface="Dosis"/>
              </a:rPr>
              <a:t> yang </a:t>
            </a:r>
            <a:r>
              <a:rPr lang="en-US" sz="2000" dirty="0" err="1">
                <a:solidFill>
                  <a:schemeClr val="dk1"/>
                </a:solidFill>
                <a:latin typeface="Dosis"/>
                <a:ea typeface="Dosis"/>
                <a:cs typeface="Dosis"/>
                <a:sym typeface="Dosis"/>
              </a:rPr>
              <a:t>dicoba</a:t>
            </a:r>
            <a:r>
              <a:rPr lang="en-US" sz="2000" dirty="0">
                <a:solidFill>
                  <a:schemeClr val="dk1"/>
                </a:solidFill>
                <a:latin typeface="Dosis"/>
                <a:ea typeface="Dosis"/>
                <a:cs typeface="Dosis"/>
                <a:sym typeface="Dosis"/>
              </a:rPr>
              <a:t> pada data set ini </a:t>
            </a:r>
            <a:r>
              <a:rPr lang="en-US" sz="2000" dirty="0" err="1">
                <a:solidFill>
                  <a:schemeClr val="dk1"/>
                </a:solidFill>
                <a:latin typeface="Dosis"/>
                <a:ea typeface="Dosis"/>
                <a:cs typeface="Dosis"/>
                <a:sym typeface="Dosis"/>
              </a:rPr>
              <a:t>yaitu</a:t>
            </a:r>
            <a:r>
              <a:rPr lang="en-US" sz="2000" dirty="0">
                <a:solidFill>
                  <a:schemeClr val="dk1"/>
                </a:solidFill>
                <a:latin typeface="Dosis"/>
                <a:ea typeface="Dosis"/>
                <a:cs typeface="Dosis"/>
                <a:sym typeface="Dosis"/>
              </a:rPr>
              <a:t> </a:t>
            </a:r>
            <a:r>
              <a:rPr lang="en-US" sz="2000" b="1" dirty="0">
                <a:solidFill>
                  <a:schemeClr val="dk1"/>
                </a:solidFill>
                <a:latin typeface="Dosis"/>
                <a:ea typeface="Dosis"/>
                <a:cs typeface="Dosis"/>
                <a:sym typeface="Dosis"/>
              </a:rPr>
              <a:t>model </a:t>
            </a:r>
            <a:r>
              <a:rPr lang="en-US" sz="2000" b="1" dirty="0" err="1">
                <a:solidFill>
                  <a:schemeClr val="dk1"/>
                </a:solidFill>
                <a:latin typeface="Dosis"/>
                <a:ea typeface="Dosis"/>
                <a:cs typeface="Dosis"/>
                <a:sym typeface="Dosis"/>
              </a:rPr>
              <a:t>berbasis</a:t>
            </a:r>
            <a:r>
              <a:rPr lang="en-US" sz="2000" b="1" dirty="0">
                <a:solidFill>
                  <a:schemeClr val="dk1"/>
                </a:solidFill>
                <a:latin typeface="Dosis"/>
                <a:ea typeface="Dosis"/>
                <a:cs typeface="Dosis"/>
                <a:sym typeface="Dosis"/>
              </a:rPr>
              <a:t> linier, decision tree dan ensemble method</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untuk</a:t>
            </a:r>
            <a:r>
              <a:rPr lang="en-US" sz="2000" dirty="0">
                <a:solidFill>
                  <a:schemeClr val="dk1"/>
                </a:solidFill>
                <a:latin typeface="Dosis"/>
                <a:ea typeface="Dosis"/>
                <a:cs typeface="Dosis"/>
                <a:sym typeface="Dosis"/>
              </a:rPr>
              <a:t> Linear </a:t>
            </a:r>
            <a:r>
              <a:rPr lang="en-US" sz="2000" dirty="0" err="1">
                <a:solidFill>
                  <a:schemeClr val="dk1"/>
                </a:solidFill>
                <a:latin typeface="Dosis"/>
                <a:ea typeface="Dosis"/>
                <a:cs typeface="Dosis"/>
                <a:sym typeface="Dosis"/>
              </a:rPr>
              <a:t>yaitu</a:t>
            </a:r>
            <a:r>
              <a:rPr lang="en-US" sz="2000" dirty="0">
                <a:solidFill>
                  <a:schemeClr val="dk1"/>
                </a:solidFill>
                <a:latin typeface="Dosis"/>
                <a:ea typeface="Dosis"/>
                <a:cs typeface="Dosis"/>
                <a:sym typeface="Dosis"/>
              </a:rPr>
              <a:t> : </a:t>
            </a:r>
            <a:r>
              <a:rPr lang="en-US" sz="2000" b="1" dirty="0">
                <a:solidFill>
                  <a:schemeClr val="dk1"/>
                </a:solidFill>
                <a:latin typeface="Dosis"/>
                <a:ea typeface="Dosis"/>
                <a:cs typeface="Dosis"/>
                <a:sym typeface="Dosis"/>
              </a:rPr>
              <a:t>Linear Regression, Ridge, Lasso dan </a:t>
            </a:r>
            <a:r>
              <a:rPr lang="en-US" sz="2000" b="1" dirty="0" err="1">
                <a:solidFill>
                  <a:schemeClr val="dk1"/>
                </a:solidFill>
                <a:latin typeface="Dosis"/>
                <a:ea typeface="Dosis"/>
                <a:cs typeface="Dosis"/>
                <a:sym typeface="Dosis"/>
              </a:rPr>
              <a:t>ElasticNet</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Untuk</a:t>
            </a:r>
            <a:r>
              <a:rPr lang="en-US" sz="2000" dirty="0">
                <a:solidFill>
                  <a:schemeClr val="dk1"/>
                </a:solidFill>
                <a:latin typeface="Dosis"/>
                <a:ea typeface="Dosis"/>
                <a:cs typeface="Dosis"/>
                <a:sym typeface="Dosis"/>
              </a:rPr>
              <a:t> </a:t>
            </a:r>
            <a:r>
              <a:rPr lang="en-US" sz="2000" b="1" dirty="0">
                <a:solidFill>
                  <a:schemeClr val="dk1"/>
                </a:solidFill>
                <a:latin typeface="Dosis"/>
                <a:ea typeface="Dosis"/>
                <a:cs typeface="Dosis"/>
                <a:sym typeface="Dosis"/>
              </a:rPr>
              <a:t>Ensemble Method</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yaitu</a:t>
            </a:r>
            <a:r>
              <a:rPr lang="en-US" sz="2000" dirty="0">
                <a:solidFill>
                  <a:schemeClr val="dk1"/>
                </a:solidFill>
                <a:latin typeface="Dosis"/>
                <a:ea typeface="Dosis"/>
                <a:cs typeface="Dosis"/>
                <a:sym typeface="Dosis"/>
              </a:rPr>
              <a:t> : </a:t>
            </a:r>
            <a:r>
              <a:rPr lang="en-US" sz="2000" b="1" dirty="0">
                <a:solidFill>
                  <a:schemeClr val="dk1"/>
                </a:solidFill>
                <a:latin typeface="Dosis"/>
                <a:ea typeface="Dosis"/>
                <a:cs typeface="Dosis"/>
                <a:sym typeface="Dosis"/>
              </a:rPr>
              <a:t>XGB Regressor</a:t>
            </a:r>
          </a:p>
        </p:txBody>
      </p:sp>
      <p:pic>
        <p:nvPicPr>
          <p:cNvPr id="6" name="Picture 5">
            <a:extLst>
              <a:ext uri="{FF2B5EF4-FFF2-40B4-BE49-F238E27FC236}">
                <a16:creationId xmlns:a16="http://schemas.microsoft.com/office/drawing/2014/main" id="{64152D79-A908-83DA-5817-9A4BAC4954FC}"/>
              </a:ext>
            </a:extLst>
          </p:cNvPr>
          <p:cNvPicPr>
            <a:picLocks noChangeAspect="1"/>
          </p:cNvPicPr>
          <p:nvPr/>
        </p:nvPicPr>
        <p:blipFill>
          <a:blip r:embed="rId3"/>
          <a:stretch>
            <a:fillRect/>
          </a:stretch>
        </p:blipFill>
        <p:spPr>
          <a:xfrm>
            <a:off x="549852" y="3903626"/>
            <a:ext cx="3698818" cy="2751778"/>
          </a:xfrm>
          <a:prstGeom prst="rect">
            <a:avLst/>
          </a:prstGeom>
        </p:spPr>
      </p:pic>
      <p:pic>
        <p:nvPicPr>
          <p:cNvPr id="8" name="Picture 7">
            <a:extLst>
              <a:ext uri="{FF2B5EF4-FFF2-40B4-BE49-F238E27FC236}">
                <a16:creationId xmlns:a16="http://schemas.microsoft.com/office/drawing/2014/main" id="{E86BB758-6B21-5570-330A-4AA03E19F6EC}"/>
              </a:ext>
            </a:extLst>
          </p:cNvPr>
          <p:cNvPicPr>
            <a:picLocks noChangeAspect="1"/>
          </p:cNvPicPr>
          <p:nvPr/>
        </p:nvPicPr>
        <p:blipFill>
          <a:blip r:embed="rId4"/>
          <a:stretch>
            <a:fillRect/>
          </a:stretch>
        </p:blipFill>
        <p:spPr>
          <a:xfrm>
            <a:off x="4457737" y="4468635"/>
            <a:ext cx="3276523" cy="1579591"/>
          </a:xfrm>
          <a:prstGeom prst="rect">
            <a:avLst/>
          </a:prstGeom>
        </p:spPr>
      </p:pic>
      <p:pic>
        <p:nvPicPr>
          <p:cNvPr id="10" name="Picture 9">
            <a:extLst>
              <a:ext uri="{FF2B5EF4-FFF2-40B4-BE49-F238E27FC236}">
                <a16:creationId xmlns:a16="http://schemas.microsoft.com/office/drawing/2014/main" id="{E9412E20-A952-575A-CDE5-869E979ECCCC}"/>
              </a:ext>
            </a:extLst>
          </p:cNvPr>
          <p:cNvPicPr>
            <a:picLocks noChangeAspect="1"/>
          </p:cNvPicPr>
          <p:nvPr/>
        </p:nvPicPr>
        <p:blipFill>
          <a:blip r:embed="rId5"/>
          <a:stretch>
            <a:fillRect/>
          </a:stretch>
        </p:blipFill>
        <p:spPr>
          <a:xfrm>
            <a:off x="7943329" y="3962675"/>
            <a:ext cx="3800475" cy="1200150"/>
          </a:xfrm>
          <a:prstGeom prst="rect">
            <a:avLst/>
          </a:prstGeom>
        </p:spPr>
      </p:pic>
      <p:pic>
        <p:nvPicPr>
          <p:cNvPr id="13" name="Picture 12">
            <a:extLst>
              <a:ext uri="{FF2B5EF4-FFF2-40B4-BE49-F238E27FC236}">
                <a16:creationId xmlns:a16="http://schemas.microsoft.com/office/drawing/2014/main" id="{F8B9F127-C72A-E861-FDE4-4D652CE51639}"/>
              </a:ext>
            </a:extLst>
          </p:cNvPr>
          <p:cNvPicPr>
            <a:picLocks noChangeAspect="1"/>
          </p:cNvPicPr>
          <p:nvPr/>
        </p:nvPicPr>
        <p:blipFill>
          <a:blip r:embed="rId6"/>
          <a:stretch>
            <a:fillRect/>
          </a:stretch>
        </p:blipFill>
        <p:spPr>
          <a:xfrm>
            <a:off x="7943329" y="5279515"/>
            <a:ext cx="4019550" cy="1143000"/>
          </a:xfrm>
          <a:prstGeom prst="rect">
            <a:avLst/>
          </a:prstGeom>
        </p:spPr>
      </p:pic>
      <p:sp>
        <p:nvSpPr>
          <p:cNvPr id="19" name="TextBox 18">
            <a:extLst>
              <a:ext uri="{FF2B5EF4-FFF2-40B4-BE49-F238E27FC236}">
                <a16:creationId xmlns:a16="http://schemas.microsoft.com/office/drawing/2014/main" id="{25A9138D-D959-48B9-6E48-F8D09F223492}"/>
              </a:ext>
            </a:extLst>
          </p:cNvPr>
          <p:cNvSpPr txBox="1"/>
          <p:nvPr/>
        </p:nvSpPr>
        <p:spPr>
          <a:xfrm>
            <a:off x="5316681" y="3040536"/>
            <a:ext cx="1558636" cy="530915"/>
          </a:xfrm>
          <a:prstGeom prst="rect">
            <a:avLst/>
          </a:prstGeom>
          <a:noFill/>
        </p:spPr>
        <p:txBody>
          <a:bodyPr wrap="square">
            <a:spAutoFit/>
          </a:bodyPr>
          <a:lstStyle/>
          <a:p>
            <a:pPr marR="0" lvl="0" algn="l" rtl="0">
              <a:lnSpc>
                <a:spcPct val="165000"/>
              </a:lnSpc>
              <a:spcBef>
                <a:spcPts val="0"/>
              </a:spcBef>
              <a:spcAft>
                <a:spcPts val="0"/>
              </a:spcAft>
            </a:pPr>
            <a:r>
              <a:rPr lang="en-US" sz="2000" b="1" dirty="0">
                <a:solidFill>
                  <a:schemeClr val="dk1"/>
                </a:solidFill>
                <a:latin typeface="Dosis"/>
                <a:ea typeface="Dosis"/>
                <a:cs typeface="Dosis"/>
                <a:sym typeface="Dosis"/>
              </a:rPr>
              <a:t>Model Fitting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0"/>
          <p:cNvSpPr txBox="1"/>
          <p:nvPr/>
        </p:nvSpPr>
        <p:spPr>
          <a:xfrm>
            <a:off x="574048" y="237859"/>
            <a:ext cx="10660726" cy="536132"/>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2800" b="1" i="0" u="none" strike="noStrike" cap="none" dirty="0">
                <a:solidFill>
                  <a:srgbClr val="0198A3"/>
                </a:solidFill>
                <a:latin typeface="Montserrat"/>
                <a:ea typeface="Montserrat"/>
                <a:cs typeface="Montserrat"/>
                <a:sym typeface="Montserrat"/>
              </a:rPr>
              <a:t>Model Evaluation: </a:t>
            </a:r>
            <a:r>
              <a:rPr lang="en-US" sz="2800" b="1" i="0" u="none" strike="noStrike" cap="none" dirty="0" err="1">
                <a:solidFill>
                  <a:srgbClr val="0198A3"/>
                </a:solidFill>
                <a:latin typeface="Montserrat"/>
                <a:ea typeface="Montserrat"/>
                <a:cs typeface="Montserrat"/>
                <a:sym typeface="Montserrat"/>
              </a:rPr>
              <a:t>Pemilihan</a:t>
            </a:r>
            <a:r>
              <a:rPr lang="en-US" sz="2800" b="1" i="0" u="none" strike="noStrike" cap="none" dirty="0">
                <a:solidFill>
                  <a:srgbClr val="0198A3"/>
                </a:solidFill>
                <a:latin typeface="Montserrat"/>
                <a:ea typeface="Montserrat"/>
                <a:cs typeface="Montserrat"/>
                <a:sym typeface="Montserrat"/>
              </a:rPr>
              <a:t> dan </a:t>
            </a:r>
            <a:r>
              <a:rPr lang="en-US" sz="2800" b="1" i="0" u="none" strike="noStrike" cap="none" dirty="0" err="1">
                <a:solidFill>
                  <a:srgbClr val="0198A3"/>
                </a:solidFill>
                <a:latin typeface="Montserrat"/>
                <a:ea typeface="Montserrat"/>
                <a:cs typeface="Montserrat"/>
                <a:sym typeface="Montserrat"/>
              </a:rPr>
              <a:t>perhitungan</a:t>
            </a:r>
            <a:r>
              <a:rPr lang="en-US" sz="2800" b="1" i="0" u="none" strike="noStrike" cap="none" dirty="0">
                <a:solidFill>
                  <a:srgbClr val="0198A3"/>
                </a:solidFill>
                <a:latin typeface="Montserrat"/>
                <a:ea typeface="Montserrat"/>
                <a:cs typeface="Montserrat"/>
                <a:sym typeface="Montserrat"/>
              </a:rPr>
              <a:t> metrics</a:t>
            </a:r>
            <a:endParaRPr sz="2800" b="1" i="0" u="none" strike="noStrike" cap="none" dirty="0">
              <a:solidFill>
                <a:srgbClr val="0198A3"/>
              </a:solidFill>
              <a:latin typeface="Montserrat"/>
              <a:ea typeface="Montserrat"/>
              <a:cs typeface="Montserrat"/>
              <a:sym typeface="Montserrat"/>
            </a:endParaRPr>
          </a:p>
        </p:txBody>
      </p:sp>
      <mc:AlternateContent xmlns:mc="http://schemas.openxmlformats.org/markup-compatibility/2006" xmlns:a14="http://schemas.microsoft.com/office/drawing/2010/main">
        <mc:Choice Requires="a14">
          <p:sp>
            <p:nvSpPr>
              <p:cNvPr id="4" name="Google Shape;86;p9">
                <a:extLst>
                  <a:ext uri="{FF2B5EF4-FFF2-40B4-BE49-F238E27FC236}">
                    <a16:creationId xmlns:a16="http://schemas.microsoft.com/office/drawing/2014/main" id="{51833238-1B10-A229-A495-DBAE4A9A823D}"/>
                  </a:ext>
                </a:extLst>
              </p:cNvPr>
              <p:cNvSpPr txBox="1"/>
              <p:nvPr/>
            </p:nvSpPr>
            <p:spPr>
              <a:xfrm>
                <a:off x="637911" y="814809"/>
                <a:ext cx="10533000" cy="1627328"/>
              </a:xfrm>
              <a:prstGeom prst="rect">
                <a:avLst/>
              </a:prstGeom>
              <a:noFill/>
              <a:ln>
                <a:noFill/>
              </a:ln>
            </p:spPr>
            <p:txBody>
              <a:bodyPr spcFirstLastPara="1" wrap="square" lIns="91425" tIns="45700" rIns="91425" bIns="45700" anchor="t" anchorCtr="0">
                <a:spAutoFit/>
              </a:bodyPr>
              <a:lstStyle/>
              <a:p>
                <a:pPr marL="342900" indent="-342900">
                  <a:lnSpc>
                    <a:spcPct val="165000"/>
                  </a:lnSpc>
                  <a:buFont typeface="Arial" panose="020B0604020202020204" pitchFamily="34" charset="0"/>
                  <a:buChar char="•"/>
                </a:pPr>
                <a:r>
                  <a:rPr lang="en-US" sz="2000" dirty="0">
                    <a:solidFill>
                      <a:schemeClr val="dk1"/>
                    </a:solidFill>
                    <a:latin typeface="Dosis"/>
                    <a:ea typeface="Dosis"/>
                    <a:cs typeface="Dosis"/>
                    <a:sym typeface="Dosis"/>
                  </a:rPr>
                  <a:t>Metrics Evaluation yang </a:t>
                </a:r>
                <a:r>
                  <a:rPr lang="en-US" sz="2000" dirty="0" err="1">
                    <a:solidFill>
                      <a:schemeClr val="dk1"/>
                    </a:solidFill>
                    <a:latin typeface="Dosis"/>
                    <a:ea typeface="Dosis"/>
                    <a:cs typeface="Dosis"/>
                    <a:sym typeface="Dosis"/>
                  </a:rPr>
                  <a:t>digunakan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untuk</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menentukan</a:t>
                </a:r>
                <a:r>
                  <a:rPr lang="en-US" sz="2000" dirty="0">
                    <a:solidFill>
                      <a:schemeClr val="dk1"/>
                    </a:solidFill>
                    <a:latin typeface="Dosis"/>
                    <a:ea typeface="Dosis"/>
                    <a:cs typeface="Dosis"/>
                    <a:sym typeface="Dosis"/>
                  </a:rPr>
                  <a:t> model yang </a:t>
                </a:r>
                <a:r>
                  <a:rPr lang="en-US" sz="2000" dirty="0" err="1">
                    <a:solidFill>
                      <a:schemeClr val="dk1"/>
                    </a:solidFill>
                    <a:latin typeface="Dosis"/>
                    <a:ea typeface="Dosis"/>
                    <a:cs typeface="Dosis"/>
                    <a:sym typeface="Dosis"/>
                  </a:rPr>
                  <a:t>akan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diaplikasikan</a:t>
                </a:r>
                <a:r>
                  <a:rPr lang="en-US" sz="2000" dirty="0">
                    <a:solidFill>
                      <a:schemeClr val="dk1"/>
                    </a:solidFill>
                    <a:latin typeface="Dosis"/>
                    <a:ea typeface="Dosis"/>
                    <a:cs typeface="Dosis"/>
                    <a:sym typeface="Dosis"/>
                  </a:rPr>
                  <a:t> pada </a:t>
                </a:r>
                <a:r>
                  <a:rPr lang="en-US" sz="2000" dirty="0" err="1">
                    <a:solidFill>
                      <a:schemeClr val="dk1"/>
                    </a:solidFill>
                    <a:latin typeface="Dosis"/>
                    <a:ea typeface="Dosis"/>
                    <a:cs typeface="Dosis"/>
                    <a:sym typeface="Dosis"/>
                  </a:rPr>
                  <a:t>regresi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prediksi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harga</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mobil</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yaitu</a:t>
                </a:r>
                <a:r>
                  <a:rPr lang="en-US" sz="2000" dirty="0">
                    <a:solidFill>
                      <a:schemeClr val="dk1"/>
                    </a:solidFill>
                    <a:latin typeface="Dosis"/>
                    <a:ea typeface="Dosis"/>
                    <a:cs typeface="Dosis"/>
                    <a:sym typeface="Dosis"/>
                  </a:rPr>
                  <a:t> : </a:t>
                </a:r>
                <a14:m>
                  <m:oMath xmlns:m="http://schemas.openxmlformats.org/officeDocument/2006/math">
                    <m:sSup>
                      <m:sSupPr>
                        <m:ctrlPr>
                          <a:rPr kumimoji="0" lang="en-US" altLang="en-US" sz="2000" b="1" i="1" u="none" strike="noStrike" cap="none" normalizeH="0" baseline="0" smtClean="0">
                            <a:ln>
                              <a:noFill/>
                            </a:ln>
                            <a:solidFill>
                              <a:schemeClr val="tx1"/>
                            </a:solidFill>
                            <a:effectLst/>
                            <a:latin typeface="Cambria Math" panose="02040503050406030204" pitchFamily="18" charset="0"/>
                          </a:rPr>
                        </m:ctrlPr>
                      </m:sSupPr>
                      <m:e>
                        <m:r>
                          <a:rPr kumimoji="0" lang="en-US" altLang="en-US" sz="2000" b="1" i="1" u="none" strike="noStrike" cap="none" normalizeH="0" baseline="0" smtClean="0">
                            <a:ln>
                              <a:noFill/>
                            </a:ln>
                            <a:solidFill>
                              <a:schemeClr val="tx1"/>
                            </a:solidFill>
                            <a:effectLst/>
                            <a:latin typeface="Cambria Math" panose="02040503050406030204" pitchFamily="18" charset="0"/>
                          </a:rPr>
                          <m:t>𝑹</m:t>
                        </m:r>
                      </m:e>
                      <m:sup>
                        <m:r>
                          <a:rPr kumimoji="0" lang="en-US" altLang="en-US" sz="2000" b="1" i="1" u="none" strike="noStrike" cap="none" normalizeH="0" baseline="0" smtClean="0">
                            <a:ln>
                              <a:noFill/>
                            </a:ln>
                            <a:solidFill>
                              <a:schemeClr val="tx1"/>
                            </a:solidFill>
                            <a:effectLst/>
                            <a:latin typeface="Cambria Math" panose="02040503050406030204" pitchFamily="18" charset="0"/>
                          </a:rPr>
                          <m:t>𝟐</m:t>
                        </m:r>
                      </m:sup>
                    </m:sSup>
                  </m:oMath>
                </a14:m>
                <a:r>
                  <a:rPr kumimoji="0" lang="en-US" altLang="en-US" sz="2000" b="1" i="0" u="none" strike="noStrike" cap="none" normalizeH="0" baseline="0" dirty="0">
                    <a:ln>
                      <a:noFill/>
                    </a:ln>
                    <a:solidFill>
                      <a:schemeClr val="tx1"/>
                    </a:solidFill>
                    <a:effectLst/>
                    <a:latin typeface="Arial" panose="020B0604020202020204" pitchFamily="34" charset="0"/>
                  </a:rPr>
                  <a:t> </a:t>
                </a:r>
                <a:r>
                  <a:rPr kumimoji="0" lang="en-US" altLang="en-US" sz="2000" i="0" u="none" strike="noStrike" cap="none" normalizeH="0" baseline="0" dirty="0" err="1">
                    <a:ln>
                      <a:noFill/>
                    </a:ln>
                    <a:solidFill>
                      <a:schemeClr val="tx1"/>
                    </a:solidFill>
                    <a:effectLst/>
                    <a:latin typeface="Dosis" pitchFamily="2" charset="0"/>
                  </a:rPr>
                  <a:t>digunakan</a:t>
                </a:r>
                <a:r>
                  <a:rPr kumimoji="0" lang="en-US" altLang="en-US" sz="2000" i="0" u="none" strike="noStrike" cap="none" normalizeH="0" dirty="0">
                    <a:ln>
                      <a:noFill/>
                    </a:ln>
                    <a:solidFill>
                      <a:schemeClr val="tx1"/>
                    </a:solidFill>
                    <a:effectLst/>
                    <a:latin typeface="Dosis" pitchFamily="2" charset="0"/>
                  </a:rPr>
                  <a:t> </a:t>
                </a:r>
                <a:r>
                  <a:rPr kumimoji="0" lang="en-US" altLang="en-US" sz="2000" i="0" u="none" strike="noStrike" cap="none" normalizeH="0" dirty="0" err="1">
                    <a:ln>
                      <a:noFill/>
                    </a:ln>
                    <a:solidFill>
                      <a:schemeClr val="tx1"/>
                    </a:solidFill>
                    <a:effectLst/>
                    <a:latin typeface="Dosis" pitchFamily="2" charset="0"/>
                  </a:rPr>
                  <a:t>untu</a:t>
                </a:r>
                <a:r>
                  <a:rPr lang="en-US" altLang="en-US" sz="2000" dirty="0" err="1">
                    <a:solidFill>
                      <a:schemeClr val="tx1"/>
                    </a:solidFill>
                    <a:latin typeface="Dosis" pitchFamily="2" charset="0"/>
                  </a:rPr>
                  <a:t>k</a:t>
                </a:r>
                <a:r>
                  <a:rPr lang="en-US" altLang="en-US" sz="2000" dirty="0">
                    <a:solidFill>
                      <a:schemeClr val="tx1"/>
                    </a:solidFill>
                    <a:latin typeface="Dosis" pitchFamily="2" charset="0"/>
                  </a:rPr>
                  <a:t> </a:t>
                </a:r>
                <a:r>
                  <a:rPr lang="en-US" altLang="en-US" sz="2000" dirty="0" err="1">
                    <a:solidFill>
                      <a:schemeClr val="tx1"/>
                    </a:solidFill>
                    <a:latin typeface="Dosis" pitchFamily="2" charset="0"/>
                  </a:rPr>
                  <a:t>menilai</a:t>
                </a:r>
                <a:r>
                  <a:rPr lang="en-US" altLang="en-US" sz="2000" dirty="0">
                    <a:solidFill>
                      <a:schemeClr val="tx1"/>
                    </a:solidFill>
                    <a:latin typeface="Dosis" pitchFamily="2" charset="0"/>
                  </a:rPr>
                  <a:t> </a:t>
                </a:r>
                <a:r>
                  <a:rPr lang="en-US" altLang="en-US" sz="2000" dirty="0" err="1">
                    <a:solidFill>
                      <a:schemeClr val="tx1"/>
                    </a:solidFill>
                    <a:latin typeface="Dosis" pitchFamily="2" charset="0"/>
                  </a:rPr>
                  <a:t>seberapa</a:t>
                </a:r>
                <a:r>
                  <a:rPr lang="en-US" altLang="en-US" sz="2000" dirty="0">
                    <a:solidFill>
                      <a:schemeClr val="tx1"/>
                    </a:solidFill>
                    <a:latin typeface="Dosis" pitchFamily="2" charset="0"/>
                  </a:rPr>
                  <a:t> </a:t>
                </a:r>
                <a:r>
                  <a:rPr lang="en-US" altLang="en-US" sz="2000" dirty="0" err="1">
                    <a:solidFill>
                      <a:schemeClr val="tx1"/>
                    </a:solidFill>
                    <a:latin typeface="Dosis" pitchFamily="2" charset="0"/>
                  </a:rPr>
                  <a:t>mampu</a:t>
                </a:r>
                <a:r>
                  <a:rPr lang="en-US" altLang="en-US" sz="2000" dirty="0">
                    <a:solidFill>
                      <a:schemeClr val="tx1"/>
                    </a:solidFill>
                    <a:latin typeface="Dosis" pitchFamily="2" charset="0"/>
                  </a:rPr>
                  <a:t> </a:t>
                </a:r>
                <a:r>
                  <a:rPr lang="en-US" altLang="en-US" sz="2000" dirty="0" err="1">
                    <a:solidFill>
                      <a:schemeClr val="tx1"/>
                    </a:solidFill>
                    <a:latin typeface="Dosis" pitchFamily="2" charset="0"/>
                  </a:rPr>
                  <a:t>fitur</a:t>
                </a:r>
                <a:r>
                  <a:rPr lang="en-US" altLang="en-US" sz="2000" dirty="0">
                    <a:solidFill>
                      <a:schemeClr val="tx1"/>
                    </a:solidFill>
                    <a:latin typeface="Dosis" pitchFamily="2" charset="0"/>
                  </a:rPr>
                  <a:t> - </a:t>
                </a:r>
                <a:r>
                  <a:rPr lang="en-US" altLang="en-US" sz="2000" dirty="0" err="1">
                    <a:solidFill>
                      <a:schemeClr val="tx1"/>
                    </a:solidFill>
                    <a:latin typeface="Dosis" pitchFamily="2" charset="0"/>
                  </a:rPr>
                  <a:t>fitur</a:t>
                </a:r>
                <a:r>
                  <a:rPr lang="en-US" altLang="en-US" sz="2000" dirty="0">
                    <a:solidFill>
                      <a:schemeClr val="tx1"/>
                    </a:solidFill>
                    <a:latin typeface="Dosis" pitchFamily="2" charset="0"/>
                  </a:rPr>
                  <a:t> </a:t>
                </a:r>
                <a:r>
                  <a:rPr lang="en-US" altLang="en-US" sz="2000" dirty="0" err="1">
                    <a:solidFill>
                      <a:schemeClr val="tx1"/>
                    </a:solidFill>
                    <a:latin typeface="Dosis" pitchFamily="2" charset="0"/>
                  </a:rPr>
                  <a:t>menjelaskan</a:t>
                </a:r>
                <a:r>
                  <a:rPr lang="en-US" altLang="en-US" sz="2000" dirty="0">
                    <a:solidFill>
                      <a:schemeClr val="tx1"/>
                    </a:solidFill>
                    <a:latin typeface="Dosis" pitchFamily="2" charset="0"/>
                  </a:rPr>
                  <a:t> target . </a:t>
                </a:r>
                <a:r>
                  <a:rPr lang="en-US" altLang="en-US" sz="2000" dirty="0" err="1">
                    <a:solidFill>
                      <a:schemeClr val="tx1"/>
                    </a:solidFill>
                    <a:latin typeface="Dosis" pitchFamily="2" charset="0"/>
                  </a:rPr>
                  <a:t>Sedangkan</a:t>
                </a:r>
                <a:r>
                  <a:rPr lang="en-US" altLang="en-US" sz="2000" dirty="0">
                    <a:solidFill>
                      <a:schemeClr val="tx1"/>
                    </a:solidFill>
                    <a:latin typeface="Dosis" pitchFamily="2" charset="0"/>
                  </a:rPr>
                  <a:t> </a:t>
                </a:r>
                <a14:m>
                  <m:oMath xmlns:m="http://schemas.openxmlformats.org/officeDocument/2006/math">
                    <m:r>
                      <a:rPr lang="en-US" altLang="en-US" sz="2000" b="1" i="1" smtClean="0">
                        <a:solidFill>
                          <a:schemeClr val="tx1"/>
                        </a:solidFill>
                        <a:latin typeface="Cambria Math" panose="02040503050406030204" pitchFamily="18" charset="0"/>
                      </a:rPr>
                      <m:t>𝑹𝑴𝑺𝑬</m:t>
                    </m:r>
                    <m:r>
                      <a:rPr lang="en-US" altLang="en-US" sz="2000" b="0" i="1" smtClean="0">
                        <a:solidFill>
                          <a:schemeClr val="tx1"/>
                        </a:solidFill>
                        <a:latin typeface="Cambria Math" panose="02040503050406030204" pitchFamily="18" charset="0"/>
                      </a:rPr>
                      <m:t> </m:t>
                    </m:r>
                    <m:r>
                      <a:rPr lang="en-US" altLang="en-US" sz="2000" b="0" i="1" smtClean="0">
                        <a:solidFill>
                          <a:schemeClr val="tx1"/>
                        </a:solidFill>
                        <a:latin typeface="Cambria Math" panose="02040503050406030204" pitchFamily="18" charset="0"/>
                      </a:rPr>
                      <m:t>𝑑𝑎𝑛</m:t>
                    </m:r>
                    <m:r>
                      <a:rPr lang="en-US" altLang="en-US" sz="2000" b="0" i="1" smtClean="0">
                        <a:solidFill>
                          <a:schemeClr val="tx1"/>
                        </a:solidFill>
                        <a:latin typeface="Cambria Math" panose="02040503050406030204" pitchFamily="18" charset="0"/>
                      </a:rPr>
                      <m:t> </m:t>
                    </m:r>
                    <m:r>
                      <a:rPr lang="en-US" altLang="en-US" sz="2000" b="1" i="1" smtClean="0">
                        <a:solidFill>
                          <a:schemeClr val="tx1"/>
                        </a:solidFill>
                        <a:latin typeface="Cambria Math" panose="02040503050406030204" pitchFamily="18" charset="0"/>
                      </a:rPr>
                      <m:t>𝑴𝑨𝑬</m:t>
                    </m:r>
                  </m:oMath>
                </a14:m>
                <a:r>
                  <a:rPr kumimoji="0" lang="en-US" altLang="en-US" sz="2000" b="1" i="0" u="none" strike="noStrike" cap="none" normalizeH="0" baseline="0" dirty="0">
                    <a:ln>
                      <a:noFill/>
                    </a:ln>
                    <a:solidFill>
                      <a:schemeClr val="tx1"/>
                    </a:solidFill>
                    <a:effectLst/>
                    <a:latin typeface="Arial" panose="020B0604020202020204" pitchFamily="34" charset="0"/>
                  </a:rPr>
                  <a:t> </a:t>
                </a:r>
                <a:r>
                  <a:rPr kumimoji="0" lang="en-US" altLang="en-US" sz="2000" i="0" u="none" strike="noStrike" cap="none" normalizeH="0" baseline="0" dirty="0" err="1">
                    <a:ln>
                      <a:noFill/>
                    </a:ln>
                    <a:solidFill>
                      <a:schemeClr val="tx1"/>
                    </a:solidFill>
                    <a:effectLst/>
                    <a:latin typeface="Dosis" pitchFamily="2" charset="0"/>
                  </a:rPr>
                  <a:t>digunakan</a:t>
                </a:r>
                <a:r>
                  <a:rPr kumimoji="0" lang="en-US" altLang="en-US" sz="2000" i="0" u="none" strike="noStrike" cap="none" normalizeH="0" dirty="0">
                    <a:ln>
                      <a:noFill/>
                    </a:ln>
                    <a:solidFill>
                      <a:schemeClr val="tx1"/>
                    </a:solidFill>
                    <a:effectLst/>
                    <a:latin typeface="Dosis" pitchFamily="2" charset="0"/>
                  </a:rPr>
                  <a:t> </a:t>
                </a:r>
                <a:r>
                  <a:rPr kumimoji="0" lang="en-US" altLang="en-US" sz="2000" i="0" u="none" strike="noStrike" cap="none" normalizeH="0" dirty="0" err="1">
                    <a:ln>
                      <a:noFill/>
                    </a:ln>
                    <a:solidFill>
                      <a:schemeClr val="tx1"/>
                    </a:solidFill>
                    <a:effectLst/>
                    <a:latin typeface="Dosis" pitchFamily="2" charset="0"/>
                  </a:rPr>
                  <a:t>untuk</a:t>
                </a:r>
                <a:r>
                  <a:rPr kumimoji="0" lang="en-US" altLang="en-US" sz="2000" i="0" u="none" strike="noStrike" cap="none" normalizeH="0" dirty="0">
                    <a:ln>
                      <a:noFill/>
                    </a:ln>
                    <a:solidFill>
                      <a:schemeClr val="tx1"/>
                    </a:solidFill>
                    <a:effectLst/>
                    <a:latin typeface="Dosis" pitchFamily="2" charset="0"/>
                  </a:rPr>
                  <a:t> </a:t>
                </a:r>
                <a:r>
                  <a:rPr kumimoji="0" lang="en-US" altLang="en-US" sz="2000" i="0" u="none" strike="noStrike" cap="none" normalizeH="0" dirty="0" err="1">
                    <a:ln>
                      <a:noFill/>
                    </a:ln>
                    <a:solidFill>
                      <a:schemeClr val="tx1"/>
                    </a:solidFill>
                    <a:effectLst/>
                    <a:latin typeface="Dosis" pitchFamily="2" charset="0"/>
                  </a:rPr>
                  <a:t>menilai</a:t>
                </a:r>
                <a:r>
                  <a:rPr kumimoji="0" lang="en-US" altLang="en-US" sz="2000" i="0" u="none" strike="noStrike" cap="none" normalizeH="0" dirty="0">
                    <a:ln>
                      <a:noFill/>
                    </a:ln>
                    <a:solidFill>
                      <a:schemeClr val="tx1"/>
                    </a:solidFill>
                    <a:effectLst/>
                    <a:latin typeface="Dosis" pitchFamily="2" charset="0"/>
                  </a:rPr>
                  <a:t> </a:t>
                </a:r>
                <a:r>
                  <a:rPr kumimoji="0" lang="en-US" altLang="en-US" sz="2000" i="0" u="none" strike="noStrike" cap="none" normalizeH="0" dirty="0" err="1">
                    <a:ln>
                      <a:noFill/>
                    </a:ln>
                    <a:solidFill>
                      <a:schemeClr val="tx1"/>
                    </a:solidFill>
                    <a:effectLst/>
                    <a:latin typeface="Dosis" pitchFamily="2" charset="0"/>
                  </a:rPr>
                  <a:t>seberapa</a:t>
                </a:r>
                <a:r>
                  <a:rPr kumimoji="0" lang="en-US" altLang="en-US" sz="2000" i="0" u="none" strike="noStrike" cap="none" normalizeH="0" dirty="0">
                    <a:ln>
                      <a:noFill/>
                    </a:ln>
                    <a:solidFill>
                      <a:schemeClr val="tx1"/>
                    </a:solidFill>
                    <a:effectLst/>
                    <a:latin typeface="Dosis" pitchFamily="2" charset="0"/>
                  </a:rPr>
                  <a:t> </a:t>
                </a:r>
                <a:r>
                  <a:rPr kumimoji="0" lang="en-US" altLang="en-US" sz="2000" i="0" u="none" strike="noStrike" cap="none" normalizeH="0" dirty="0" err="1">
                    <a:ln>
                      <a:noFill/>
                    </a:ln>
                    <a:solidFill>
                      <a:schemeClr val="tx1"/>
                    </a:solidFill>
                    <a:effectLst/>
                    <a:latin typeface="Dosis" pitchFamily="2" charset="0"/>
                  </a:rPr>
                  <a:t>besar</a:t>
                </a:r>
                <a:r>
                  <a:rPr kumimoji="0" lang="en-US" altLang="en-US" sz="2000" i="0" u="none" strike="noStrike" cap="none" normalizeH="0" dirty="0">
                    <a:ln>
                      <a:noFill/>
                    </a:ln>
                    <a:solidFill>
                      <a:schemeClr val="tx1"/>
                    </a:solidFill>
                    <a:effectLst/>
                    <a:latin typeface="Dosis" pitchFamily="2" charset="0"/>
                  </a:rPr>
                  <a:t> </a:t>
                </a:r>
                <a:r>
                  <a:rPr kumimoji="0" lang="en-US" altLang="en-US" sz="2000" i="0" u="none" strike="noStrike" cap="none" normalizeH="0" dirty="0" err="1">
                    <a:ln>
                      <a:noFill/>
                    </a:ln>
                    <a:solidFill>
                      <a:schemeClr val="tx1"/>
                    </a:solidFill>
                    <a:effectLst/>
                    <a:latin typeface="Dosis" pitchFamily="2" charset="0"/>
                  </a:rPr>
                  <a:t>eror</a:t>
                </a:r>
                <a:r>
                  <a:rPr kumimoji="0" lang="en-US" altLang="en-US" sz="2000" i="0" u="none" strike="noStrike" cap="none" normalizeH="0" dirty="0">
                    <a:ln>
                      <a:noFill/>
                    </a:ln>
                    <a:solidFill>
                      <a:schemeClr val="tx1"/>
                    </a:solidFill>
                    <a:effectLst/>
                    <a:latin typeface="Dosis" pitchFamily="2" charset="0"/>
                  </a:rPr>
                  <a:t> </a:t>
                </a:r>
                <a:r>
                  <a:rPr kumimoji="0" lang="en-US" altLang="en-US" sz="2000" i="0" u="none" strike="noStrike" cap="none" normalizeH="0" dirty="0" err="1">
                    <a:ln>
                      <a:noFill/>
                    </a:ln>
                    <a:solidFill>
                      <a:schemeClr val="tx1"/>
                    </a:solidFill>
                    <a:effectLst/>
                    <a:latin typeface="Dosis" pitchFamily="2" charset="0"/>
                  </a:rPr>
                  <a:t>dari</a:t>
                </a:r>
                <a:r>
                  <a:rPr kumimoji="0" lang="en-US" altLang="en-US" sz="2000" i="0" u="none" strike="noStrike" cap="none" normalizeH="0" dirty="0">
                    <a:ln>
                      <a:noFill/>
                    </a:ln>
                    <a:solidFill>
                      <a:schemeClr val="tx1"/>
                    </a:solidFill>
                    <a:effectLst/>
                    <a:latin typeface="Dosis" pitchFamily="2" charset="0"/>
                  </a:rPr>
                  <a:t> </a:t>
                </a:r>
                <a:r>
                  <a:rPr kumimoji="0" lang="en-US" altLang="en-US" sz="2000" i="0" u="none" strike="noStrike" cap="none" normalizeH="0" dirty="0" err="1">
                    <a:ln>
                      <a:noFill/>
                    </a:ln>
                    <a:solidFill>
                      <a:schemeClr val="tx1"/>
                    </a:solidFill>
                    <a:effectLst/>
                    <a:latin typeface="Dosis" pitchFamily="2" charset="0"/>
                  </a:rPr>
                  <a:t>prediksi</a:t>
                </a:r>
                <a:r>
                  <a:rPr kumimoji="0" lang="en-US" altLang="en-US" sz="2000" i="0" u="none" strike="noStrike" cap="none" normalizeH="0" dirty="0">
                    <a:ln>
                      <a:noFill/>
                    </a:ln>
                    <a:solidFill>
                      <a:schemeClr val="tx1"/>
                    </a:solidFill>
                    <a:effectLst/>
                    <a:latin typeface="Dosis" pitchFamily="2" charset="0"/>
                  </a:rPr>
                  <a:t> model.</a:t>
                </a:r>
                <a:endParaRPr kumimoji="0" lang="en-US" altLang="en-US" sz="2000" i="0" u="none" strike="noStrike" cap="none" normalizeH="0" baseline="0" dirty="0">
                  <a:ln>
                    <a:noFill/>
                  </a:ln>
                  <a:solidFill>
                    <a:schemeClr val="tx1"/>
                  </a:solidFill>
                  <a:effectLst/>
                  <a:latin typeface="Arial" panose="020B0604020202020204" pitchFamily="34" charset="0"/>
                </a:endParaRPr>
              </a:p>
            </p:txBody>
          </p:sp>
        </mc:Choice>
        <mc:Fallback xmlns="">
          <p:sp>
            <p:nvSpPr>
              <p:cNvPr id="4" name="Google Shape;86;p9">
                <a:extLst>
                  <a:ext uri="{FF2B5EF4-FFF2-40B4-BE49-F238E27FC236}">
                    <a16:creationId xmlns:a16="http://schemas.microsoft.com/office/drawing/2014/main" id="{51833238-1B10-A229-A495-DBAE4A9A823D}"/>
                  </a:ext>
                </a:extLst>
              </p:cNvPr>
              <p:cNvSpPr txBox="1">
                <a:spLocks noRot="1" noChangeAspect="1" noMove="1" noResize="1" noEditPoints="1" noAdjustHandles="1" noChangeArrowheads="1" noChangeShapeType="1" noTextEdit="1"/>
              </p:cNvSpPr>
              <p:nvPr/>
            </p:nvSpPr>
            <p:spPr>
              <a:xfrm>
                <a:off x="637911" y="814809"/>
                <a:ext cx="10533000" cy="1627328"/>
              </a:xfrm>
              <a:prstGeom prst="rect">
                <a:avLst/>
              </a:prstGeom>
              <a:blipFill>
                <a:blip r:embed="rId3"/>
                <a:stretch>
                  <a:fillRect l="-521" r="-637" b="-1498"/>
                </a:stretch>
              </a:blipFill>
              <a:ln>
                <a:noFill/>
              </a:ln>
            </p:spPr>
            <p:txBody>
              <a:bodyPr/>
              <a:lstStyle/>
              <a:p>
                <a:r>
                  <a:rPr lang="id-ID">
                    <a:noFill/>
                  </a:rPr>
                  <a:t> </a:t>
                </a:r>
              </a:p>
            </p:txBody>
          </p:sp>
        </mc:Fallback>
      </mc:AlternateContent>
      <mc:AlternateContent xmlns:mc="http://schemas.openxmlformats.org/markup-compatibility/2006">
        <mc:Choice xmlns:a14="http://schemas.microsoft.com/office/drawing/2010/main" Requires="a14">
          <p:sp>
            <p:nvSpPr>
              <p:cNvPr id="24" name="Google Shape;86;p9">
                <a:extLst>
                  <a:ext uri="{FF2B5EF4-FFF2-40B4-BE49-F238E27FC236}">
                    <a16:creationId xmlns:a16="http://schemas.microsoft.com/office/drawing/2014/main" id="{A857AF8B-9930-EE42-A219-732576873FCA}"/>
                  </a:ext>
                </a:extLst>
              </p:cNvPr>
              <p:cNvSpPr txBox="1"/>
              <p:nvPr/>
            </p:nvSpPr>
            <p:spPr>
              <a:xfrm>
                <a:off x="637911" y="2502067"/>
                <a:ext cx="10533000" cy="1615787"/>
              </a:xfrm>
              <a:prstGeom prst="rect">
                <a:avLst/>
              </a:prstGeom>
              <a:noFill/>
              <a:ln>
                <a:noFill/>
              </a:ln>
            </p:spPr>
            <p:txBody>
              <a:bodyPr spcFirstLastPara="1" wrap="square" lIns="91425" tIns="45700" rIns="91425" bIns="45700" anchor="t" anchorCtr="0">
                <a:spAutoFit/>
              </a:bodyPr>
              <a:lstStyle/>
              <a:p>
                <a:pPr marL="342900" lvl="0" indent="-342900">
                  <a:lnSpc>
                    <a:spcPct val="165000"/>
                  </a:lnSpc>
                  <a:buFont typeface="Arial" panose="020B0604020202020204" pitchFamily="34" charset="0"/>
                  <a:buChar char="•"/>
                </a:pPr>
                <a:r>
                  <a:rPr lang="en-US" sz="2000" dirty="0">
                    <a:solidFill>
                      <a:schemeClr val="dk1"/>
                    </a:solidFill>
                    <a:latin typeface="Dosis"/>
                    <a:ea typeface="Dosis"/>
                    <a:cs typeface="Dosis"/>
                    <a:sym typeface="Dosis"/>
                  </a:rPr>
                  <a:t>Nilai </a:t>
                </a:r>
                <a14:m>
                  <m:oMath xmlns:m="http://schemas.openxmlformats.org/officeDocument/2006/math">
                    <m:r>
                      <a:rPr lang="en-US" sz="2000" b="1" i="1" dirty="0" smtClean="0">
                        <a:solidFill>
                          <a:schemeClr val="dk1"/>
                        </a:solidFill>
                        <a:latin typeface="Cambria Math" panose="02040503050406030204" pitchFamily="18" charset="0"/>
                        <a:ea typeface="Dosis"/>
                        <a:cs typeface="Dosis"/>
                        <a:sym typeface="Dosis"/>
                      </a:rPr>
                      <m:t>𝑹</m:t>
                    </m:r>
                    <m:r>
                      <a:rPr lang="en-US" sz="2000" b="1" i="1" baseline="30000" dirty="0" smtClean="0">
                        <a:solidFill>
                          <a:schemeClr val="dk1"/>
                        </a:solidFill>
                        <a:latin typeface="Cambria Math" panose="02040503050406030204" pitchFamily="18" charset="0"/>
                        <a:ea typeface="Dosis"/>
                        <a:cs typeface="Dosis"/>
                        <a:sym typeface="Dosis"/>
                      </a:rPr>
                      <m:t>𝟐</m:t>
                    </m:r>
                    <m:r>
                      <a:rPr lang="en-US" sz="2000" i="1" dirty="0" smtClean="0">
                        <a:solidFill>
                          <a:schemeClr val="dk1"/>
                        </a:solidFill>
                        <a:latin typeface="Cambria Math" panose="02040503050406030204" pitchFamily="18" charset="0"/>
                        <a:ea typeface="Dosis"/>
                        <a:cs typeface="Dosis"/>
                        <a:sym typeface="Dosis"/>
                      </a:rPr>
                      <m:t> </m:t>
                    </m:r>
                  </m:oMath>
                </a14:m>
                <a:r>
                  <a:rPr lang="en-US" sz="2000" dirty="0" err="1">
                    <a:solidFill>
                      <a:schemeClr val="dk1"/>
                    </a:solidFill>
                    <a:latin typeface="Dosis"/>
                    <a:ea typeface="Dosis"/>
                    <a:cs typeface="Dosis"/>
                    <a:sym typeface="Dosis"/>
                  </a:rPr>
                  <a:t>tertinggi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didapatkan</a:t>
                </a:r>
                <a:r>
                  <a:rPr lang="en-US" sz="2000" dirty="0">
                    <a:solidFill>
                      <a:schemeClr val="dk1"/>
                    </a:solidFill>
                    <a:latin typeface="Dosis"/>
                    <a:ea typeface="Dosis"/>
                    <a:cs typeface="Dosis"/>
                    <a:sym typeface="Dosis"/>
                  </a:rPr>
                  <a:t> oleh </a:t>
                </a:r>
                <a:r>
                  <a:rPr lang="en-US" sz="2000" b="1" dirty="0" err="1">
                    <a:solidFill>
                      <a:schemeClr val="dk1"/>
                    </a:solidFill>
                    <a:latin typeface="Dosis"/>
                    <a:ea typeface="Dosis"/>
                    <a:cs typeface="Dosis"/>
                    <a:sym typeface="Dosis"/>
                  </a:rPr>
                  <a:t>XGBRegressor</a:t>
                </a:r>
                <a:r>
                  <a:rPr lang="en-US" sz="2000" dirty="0">
                    <a:solidFill>
                      <a:schemeClr val="dk1"/>
                    </a:solidFill>
                    <a:latin typeface="Dosis"/>
                    <a:ea typeface="Dosis"/>
                    <a:cs typeface="Dosis"/>
                    <a:sym typeface="Dosis"/>
                  </a:rPr>
                  <a:t> dan </a:t>
                </a:r>
                <a:r>
                  <a:rPr lang="en-US" sz="2000" b="1" dirty="0">
                    <a:solidFill>
                      <a:schemeClr val="dk1"/>
                    </a:solidFill>
                    <a:latin typeface="Dosis"/>
                    <a:ea typeface="Dosis"/>
                    <a:cs typeface="Dosis"/>
                    <a:sym typeface="Dosis"/>
                  </a:rPr>
                  <a:t>RMSE/MAE </a:t>
                </a:r>
                <a:r>
                  <a:rPr lang="en-US" sz="2000" dirty="0" err="1">
                    <a:solidFill>
                      <a:schemeClr val="dk1"/>
                    </a:solidFill>
                    <a:latin typeface="Dosis"/>
                    <a:ea typeface="Dosis"/>
                    <a:cs typeface="Dosis"/>
                    <a:sym typeface="Dosis"/>
                  </a:rPr>
                  <a:t>terendah</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didapatkan</a:t>
                </a:r>
                <a:r>
                  <a:rPr lang="en-US" sz="2000" dirty="0">
                    <a:solidFill>
                      <a:schemeClr val="dk1"/>
                    </a:solidFill>
                    <a:latin typeface="Dosis"/>
                    <a:ea typeface="Dosis"/>
                    <a:cs typeface="Dosis"/>
                    <a:sym typeface="Dosis"/>
                  </a:rPr>
                  <a:t> oleh </a:t>
                </a:r>
                <a:r>
                  <a:rPr lang="en-US" sz="2000" b="1" dirty="0" err="1">
                    <a:solidFill>
                      <a:schemeClr val="dk1"/>
                    </a:solidFill>
                    <a:latin typeface="Dosis"/>
                    <a:ea typeface="Dosis"/>
                    <a:cs typeface="Dosis"/>
                    <a:sym typeface="Dosis"/>
                  </a:rPr>
                  <a:t>XGBRegressor</a:t>
                </a:r>
                <a:r>
                  <a:rPr lang="en-US" sz="2000" b="1" dirty="0">
                    <a:solidFill>
                      <a:schemeClr val="dk1"/>
                    </a:solidFill>
                    <a:latin typeface="Dosis"/>
                    <a:ea typeface="Dosis"/>
                    <a:cs typeface="Dosis"/>
                    <a:sym typeface="Dosis"/>
                  </a:rPr>
                  <a:t> juga.</a:t>
                </a:r>
              </a:p>
              <a:p>
                <a:pPr marL="342900" lvl="0" indent="-342900">
                  <a:lnSpc>
                    <a:spcPct val="165000"/>
                  </a:lnSpc>
                  <a:buFont typeface="Arial" panose="020B0604020202020204" pitchFamily="34" charset="0"/>
                  <a:buChar char="•"/>
                </a:pPr>
                <a:r>
                  <a:rPr lang="en-US" sz="2000" dirty="0" err="1">
                    <a:solidFill>
                      <a:schemeClr val="dk1"/>
                    </a:solidFill>
                    <a:latin typeface="Dosis"/>
                    <a:ea typeface="Dosis"/>
                    <a:cs typeface="Dosis"/>
                    <a:sym typeface="Dosis"/>
                  </a:rPr>
                  <a:t>Algoritma</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berbasis</a:t>
                </a:r>
                <a:r>
                  <a:rPr lang="en-US" sz="2000" dirty="0">
                    <a:solidFill>
                      <a:schemeClr val="dk1"/>
                    </a:solidFill>
                    <a:latin typeface="Dosis"/>
                    <a:ea typeface="Dosis"/>
                    <a:cs typeface="Dosis"/>
                    <a:sym typeface="Dosis"/>
                  </a:rPr>
                  <a:t> </a:t>
                </a:r>
                <a:r>
                  <a:rPr lang="en-US" sz="2000" b="1" dirty="0">
                    <a:solidFill>
                      <a:schemeClr val="dk1"/>
                    </a:solidFill>
                    <a:latin typeface="Dosis"/>
                    <a:ea typeface="Dosis"/>
                    <a:cs typeface="Dosis"/>
                    <a:sym typeface="Dosis"/>
                  </a:rPr>
                  <a:t>linier </a:t>
                </a:r>
                <a:r>
                  <a:rPr lang="en-US" sz="2000" b="1" dirty="0" err="1">
                    <a:solidFill>
                      <a:schemeClr val="dk1"/>
                    </a:solidFill>
                    <a:latin typeface="Dosis"/>
                    <a:ea typeface="Dosis"/>
                    <a:cs typeface="Dosis"/>
                    <a:sym typeface="Dosis"/>
                  </a:rPr>
                  <a:t>cenderung</a:t>
                </a:r>
                <a:r>
                  <a:rPr lang="en-US" sz="2000" b="1" dirty="0">
                    <a:solidFill>
                      <a:schemeClr val="dk1"/>
                    </a:solidFill>
                    <a:latin typeface="Dosis"/>
                    <a:ea typeface="Dosis"/>
                    <a:cs typeface="Dosis"/>
                    <a:sym typeface="Dosis"/>
                  </a:rPr>
                  <a:t> underfit, </a:t>
                </a:r>
                <a:r>
                  <a:rPr lang="en-US" sz="2000" dirty="0" err="1">
                    <a:solidFill>
                      <a:schemeClr val="dk1"/>
                    </a:solidFill>
                    <a:latin typeface="Dosis"/>
                    <a:ea typeface="Dosis"/>
                    <a:cs typeface="Dosis"/>
                    <a:sym typeface="Dosis"/>
                  </a:rPr>
                  <a:t>sedangkan</a:t>
                </a:r>
                <a:r>
                  <a:rPr lang="en-US" sz="2000" dirty="0">
                    <a:solidFill>
                      <a:schemeClr val="dk1"/>
                    </a:solidFill>
                    <a:latin typeface="Dosis"/>
                    <a:ea typeface="Dosis"/>
                    <a:cs typeface="Dosis"/>
                    <a:sym typeface="Dosis"/>
                  </a:rPr>
                  <a:t> </a:t>
                </a:r>
                <a:r>
                  <a:rPr lang="en-US" sz="2000" b="1" dirty="0">
                    <a:solidFill>
                      <a:schemeClr val="dk1"/>
                    </a:solidFill>
                    <a:latin typeface="Dosis"/>
                    <a:ea typeface="Dosis"/>
                    <a:cs typeface="Dosis"/>
                    <a:sym typeface="Dosis"/>
                  </a:rPr>
                  <a:t>Decision Tree </a:t>
                </a:r>
                <a:r>
                  <a:rPr lang="en-US" sz="2000" b="1" dirty="0" err="1">
                    <a:solidFill>
                      <a:schemeClr val="dk1"/>
                    </a:solidFill>
                    <a:latin typeface="Dosis"/>
                    <a:ea typeface="Dosis"/>
                    <a:cs typeface="Dosis"/>
                    <a:sym typeface="Dosis"/>
                  </a:rPr>
                  <a:t>mengalami</a:t>
                </a:r>
                <a:r>
                  <a:rPr lang="en-US" sz="2000" b="1" dirty="0">
                    <a:solidFill>
                      <a:schemeClr val="dk1"/>
                    </a:solidFill>
                    <a:latin typeface="Dosis"/>
                    <a:ea typeface="Dosis"/>
                    <a:cs typeface="Dosis"/>
                    <a:sym typeface="Dosis"/>
                  </a:rPr>
                  <a:t> overfit</a:t>
                </a:r>
              </a:p>
            </p:txBody>
          </p:sp>
        </mc:Choice>
        <mc:Fallback>
          <p:sp>
            <p:nvSpPr>
              <p:cNvPr id="24" name="Google Shape;86;p9">
                <a:extLst>
                  <a:ext uri="{FF2B5EF4-FFF2-40B4-BE49-F238E27FC236}">
                    <a16:creationId xmlns:a16="http://schemas.microsoft.com/office/drawing/2014/main" id="{A857AF8B-9930-EE42-A219-732576873FCA}"/>
                  </a:ext>
                </a:extLst>
              </p:cNvPr>
              <p:cNvSpPr txBox="1">
                <a:spLocks noRot="1" noChangeAspect="1" noMove="1" noResize="1" noEditPoints="1" noAdjustHandles="1" noChangeArrowheads="1" noChangeShapeType="1" noTextEdit="1"/>
              </p:cNvSpPr>
              <p:nvPr/>
            </p:nvSpPr>
            <p:spPr>
              <a:xfrm>
                <a:off x="637911" y="2502067"/>
                <a:ext cx="10533000" cy="1615787"/>
              </a:xfrm>
              <a:prstGeom prst="rect">
                <a:avLst/>
              </a:prstGeom>
              <a:blipFill>
                <a:blip r:embed="rId4"/>
                <a:stretch>
                  <a:fillRect l="-521" b="-1128"/>
                </a:stretch>
              </a:blipFill>
              <a:ln>
                <a:noFill/>
              </a:ln>
            </p:spPr>
            <p:txBody>
              <a:bodyPr/>
              <a:lstStyle/>
              <a:p>
                <a:r>
                  <a:rPr lang="id-ID">
                    <a:noFill/>
                  </a:rPr>
                  <a:t> </a:t>
                </a:r>
              </a:p>
            </p:txBody>
          </p:sp>
        </mc:Fallback>
      </mc:AlternateContent>
      <p:pic>
        <p:nvPicPr>
          <p:cNvPr id="5" name="Picture 4">
            <a:extLst>
              <a:ext uri="{FF2B5EF4-FFF2-40B4-BE49-F238E27FC236}">
                <a16:creationId xmlns:a16="http://schemas.microsoft.com/office/drawing/2014/main" id="{DA8B453C-41EC-170F-4DE7-0F77F4BD147D}"/>
              </a:ext>
            </a:extLst>
          </p:cNvPr>
          <p:cNvPicPr>
            <a:picLocks noChangeAspect="1"/>
          </p:cNvPicPr>
          <p:nvPr/>
        </p:nvPicPr>
        <p:blipFill>
          <a:blip r:embed="rId5"/>
          <a:stretch>
            <a:fillRect/>
          </a:stretch>
        </p:blipFill>
        <p:spPr>
          <a:xfrm>
            <a:off x="3266259" y="4117854"/>
            <a:ext cx="5276304" cy="2530084"/>
          </a:xfrm>
          <a:prstGeom prst="rect">
            <a:avLst/>
          </a:prstGeom>
        </p:spPr>
      </p:pic>
    </p:spTree>
    <p:extLst>
      <p:ext uri="{BB962C8B-B14F-4D97-AF65-F5344CB8AC3E}">
        <p14:creationId xmlns:p14="http://schemas.microsoft.com/office/powerpoint/2010/main" val="95683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0"/>
          <p:cNvSpPr txBox="1"/>
          <p:nvPr/>
        </p:nvSpPr>
        <p:spPr>
          <a:xfrm>
            <a:off x="510185" y="1544004"/>
            <a:ext cx="10660726" cy="536132"/>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2800" b="1" i="0" u="none" strike="noStrike" cap="none" dirty="0">
                <a:solidFill>
                  <a:srgbClr val="0198A3"/>
                </a:solidFill>
                <a:latin typeface="Montserrat"/>
                <a:ea typeface="Montserrat"/>
                <a:cs typeface="Montserrat"/>
                <a:sym typeface="Montserrat"/>
              </a:rPr>
              <a:t>Model Evaluation: </a:t>
            </a:r>
            <a:r>
              <a:rPr lang="en-US" sz="2800" b="1" i="0" u="none" strike="noStrike" cap="none" dirty="0" err="1">
                <a:solidFill>
                  <a:srgbClr val="0198A3"/>
                </a:solidFill>
                <a:latin typeface="Montserrat"/>
                <a:ea typeface="Montserrat"/>
                <a:cs typeface="Montserrat"/>
                <a:sym typeface="Montserrat"/>
              </a:rPr>
              <a:t>Apakah</a:t>
            </a:r>
            <a:r>
              <a:rPr lang="en-US" sz="2800" b="1" i="0" u="none" strike="noStrike" cap="none" dirty="0">
                <a:solidFill>
                  <a:srgbClr val="0198A3"/>
                </a:solidFill>
                <a:latin typeface="Montserrat"/>
                <a:ea typeface="Montserrat"/>
                <a:cs typeface="Montserrat"/>
                <a:sym typeface="Montserrat"/>
              </a:rPr>
              <a:t> Model </a:t>
            </a:r>
            <a:r>
              <a:rPr lang="en-US" sz="2800" b="1" i="0" u="none" strike="noStrike" cap="none" dirty="0" err="1">
                <a:solidFill>
                  <a:srgbClr val="0198A3"/>
                </a:solidFill>
                <a:latin typeface="Montserrat"/>
                <a:ea typeface="Montserrat"/>
                <a:cs typeface="Montserrat"/>
                <a:sym typeface="Montserrat"/>
              </a:rPr>
              <a:t>sudah</a:t>
            </a:r>
            <a:r>
              <a:rPr lang="en-US" sz="2800" b="1" i="0" u="none" strike="noStrike" cap="none" dirty="0">
                <a:solidFill>
                  <a:srgbClr val="0198A3"/>
                </a:solidFill>
                <a:latin typeface="Montserrat"/>
                <a:ea typeface="Montserrat"/>
                <a:cs typeface="Montserrat"/>
                <a:sym typeface="Montserrat"/>
              </a:rPr>
              <a:t> best-fit?</a:t>
            </a:r>
            <a:endParaRPr sz="2800" b="1" i="0" u="none" strike="noStrike" cap="none" dirty="0">
              <a:solidFill>
                <a:srgbClr val="0198A3"/>
              </a:solidFill>
              <a:latin typeface="Montserrat"/>
              <a:ea typeface="Montserrat"/>
              <a:cs typeface="Montserrat"/>
              <a:sym typeface="Montserrat"/>
            </a:endParaRPr>
          </a:p>
        </p:txBody>
      </p:sp>
      <p:sp>
        <p:nvSpPr>
          <p:cNvPr id="4" name="Google Shape;86;p9">
            <a:extLst>
              <a:ext uri="{FF2B5EF4-FFF2-40B4-BE49-F238E27FC236}">
                <a16:creationId xmlns:a16="http://schemas.microsoft.com/office/drawing/2014/main" id="{51833238-1B10-A229-A495-DBAE4A9A823D}"/>
              </a:ext>
            </a:extLst>
          </p:cNvPr>
          <p:cNvSpPr txBox="1"/>
          <p:nvPr/>
        </p:nvSpPr>
        <p:spPr>
          <a:xfrm>
            <a:off x="637911" y="2621106"/>
            <a:ext cx="10533000" cy="1615787"/>
          </a:xfrm>
          <a:prstGeom prst="rect">
            <a:avLst/>
          </a:prstGeom>
          <a:noFill/>
          <a:ln>
            <a:noFill/>
          </a:ln>
        </p:spPr>
        <p:txBody>
          <a:bodyPr spcFirstLastPara="1" wrap="square" lIns="91425" tIns="45700" rIns="91425" bIns="45700" anchor="t" anchorCtr="0">
            <a:spAutoFit/>
          </a:bodyPr>
          <a:lstStyle/>
          <a:p>
            <a:pPr>
              <a:lnSpc>
                <a:spcPct val="165000"/>
              </a:lnSpc>
            </a:pPr>
            <a:r>
              <a:rPr lang="en-ID" sz="2000" dirty="0">
                <a:solidFill>
                  <a:schemeClr val="dk1"/>
                </a:solidFill>
                <a:latin typeface="Dosis"/>
                <a:ea typeface="Dosis"/>
                <a:cs typeface="Dosis"/>
                <a:sym typeface="Dosis"/>
              </a:rPr>
              <a:t>Model yang </a:t>
            </a:r>
            <a:r>
              <a:rPr lang="en-ID" sz="2000" dirty="0" err="1">
                <a:solidFill>
                  <a:schemeClr val="dk1"/>
                </a:solidFill>
                <a:latin typeface="Dosis"/>
                <a:ea typeface="Dosis"/>
                <a:cs typeface="Dosis"/>
                <a:sym typeface="Dosis"/>
              </a:rPr>
              <a:t>digunakan</a:t>
            </a:r>
            <a:r>
              <a:rPr lang="en-ID" sz="2000" dirty="0">
                <a:solidFill>
                  <a:schemeClr val="dk1"/>
                </a:solidFill>
                <a:latin typeface="Dosis"/>
                <a:ea typeface="Dosis"/>
                <a:cs typeface="Dosis"/>
                <a:sym typeface="Dosis"/>
              </a:rPr>
              <a:t> </a:t>
            </a:r>
            <a:r>
              <a:rPr lang="en-ID" sz="2000" dirty="0" err="1">
                <a:solidFill>
                  <a:schemeClr val="dk1"/>
                </a:solidFill>
                <a:latin typeface="Dosis"/>
                <a:ea typeface="Dosis"/>
                <a:cs typeface="Dosis"/>
                <a:sym typeface="Dosis"/>
              </a:rPr>
              <a:t>memiliki</a:t>
            </a:r>
            <a:r>
              <a:rPr lang="en-ID" sz="2000" dirty="0">
                <a:solidFill>
                  <a:schemeClr val="dk1"/>
                </a:solidFill>
                <a:latin typeface="Dosis"/>
                <a:ea typeface="Dosis"/>
                <a:cs typeface="Dosis"/>
                <a:sym typeface="Dosis"/>
              </a:rPr>
              <a:t> </a:t>
            </a:r>
            <a:r>
              <a:rPr lang="en-ID" sz="2000" dirty="0" err="1">
                <a:solidFill>
                  <a:schemeClr val="dk1"/>
                </a:solidFill>
                <a:latin typeface="Dosis"/>
                <a:ea typeface="Dosis"/>
                <a:cs typeface="Dosis"/>
                <a:sym typeface="Dosis"/>
              </a:rPr>
              <a:t>nilai</a:t>
            </a:r>
            <a:r>
              <a:rPr lang="en-ID" sz="2000" dirty="0">
                <a:solidFill>
                  <a:schemeClr val="dk1"/>
                </a:solidFill>
                <a:latin typeface="Dosis"/>
                <a:ea typeface="Dosis"/>
                <a:cs typeface="Dosis"/>
                <a:sym typeface="Dosis"/>
              </a:rPr>
              <a:t> </a:t>
            </a:r>
            <a:r>
              <a:rPr lang="en-ID" sz="2000" b="1" dirty="0">
                <a:solidFill>
                  <a:schemeClr val="dk1"/>
                </a:solidFill>
                <a:latin typeface="Dosis"/>
                <a:ea typeface="Dosis"/>
                <a:cs typeface="Dosis"/>
                <a:sym typeface="Dosis"/>
              </a:rPr>
              <a:t>R</a:t>
            </a:r>
            <a:r>
              <a:rPr lang="en-ID" sz="2000" b="1" baseline="30000" dirty="0">
                <a:solidFill>
                  <a:schemeClr val="dk1"/>
                </a:solidFill>
                <a:latin typeface="Dosis"/>
                <a:ea typeface="Dosis"/>
                <a:cs typeface="Dosis"/>
                <a:sym typeface="Dosis"/>
              </a:rPr>
              <a:t>2 </a:t>
            </a:r>
            <a:r>
              <a:rPr lang="en-ID" sz="2000" b="1" dirty="0" err="1">
                <a:solidFill>
                  <a:schemeClr val="dk1"/>
                </a:solidFill>
                <a:latin typeface="Dosis"/>
                <a:ea typeface="Dosis"/>
                <a:cs typeface="Dosis"/>
                <a:sym typeface="Dosis"/>
              </a:rPr>
              <a:t>cukup</a:t>
            </a:r>
            <a:r>
              <a:rPr lang="en-ID" sz="2000" b="1" dirty="0">
                <a:solidFill>
                  <a:schemeClr val="dk1"/>
                </a:solidFill>
                <a:latin typeface="Dosis"/>
                <a:ea typeface="Dosis"/>
                <a:cs typeface="Dosis"/>
                <a:sym typeface="Dosis"/>
              </a:rPr>
              <a:t> </a:t>
            </a:r>
            <a:r>
              <a:rPr lang="en-ID" sz="2000" b="1" dirty="0" err="1">
                <a:solidFill>
                  <a:schemeClr val="dk1"/>
                </a:solidFill>
                <a:latin typeface="Dosis"/>
                <a:ea typeface="Dosis"/>
                <a:cs typeface="Dosis"/>
                <a:sym typeface="Dosis"/>
              </a:rPr>
              <a:t>tinggi</a:t>
            </a:r>
            <a:r>
              <a:rPr lang="en-ID" sz="2000" b="1" dirty="0">
                <a:solidFill>
                  <a:schemeClr val="dk1"/>
                </a:solidFill>
                <a:latin typeface="Dosis"/>
                <a:ea typeface="Dosis"/>
                <a:cs typeface="Dosis"/>
                <a:sym typeface="Dosis"/>
              </a:rPr>
              <a:t> </a:t>
            </a:r>
            <a:r>
              <a:rPr lang="en-ID" sz="2000" dirty="0">
                <a:solidFill>
                  <a:schemeClr val="dk1"/>
                </a:solidFill>
                <a:latin typeface="Dosis"/>
                <a:ea typeface="Dosis"/>
                <a:cs typeface="Dosis"/>
                <a:sym typeface="Dosis"/>
              </a:rPr>
              <a:t>pada training dan test (90.65% dan 90.24%) </a:t>
            </a:r>
            <a:r>
              <a:rPr lang="en-ID" sz="2000" dirty="0" err="1">
                <a:solidFill>
                  <a:schemeClr val="dk1"/>
                </a:solidFill>
                <a:latin typeface="Dosis"/>
                <a:ea typeface="Dosis"/>
                <a:cs typeface="Dosis"/>
                <a:sym typeface="Dosis"/>
              </a:rPr>
              <a:t>artinya</a:t>
            </a:r>
            <a:r>
              <a:rPr lang="en-ID" sz="2000" dirty="0">
                <a:solidFill>
                  <a:schemeClr val="dk1"/>
                </a:solidFill>
                <a:latin typeface="Dosis"/>
                <a:ea typeface="Dosis"/>
                <a:cs typeface="Dosis"/>
                <a:sym typeface="Dosis"/>
              </a:rPr>
              <a:t> model yang </a:t>
            </a:r>
            <a:r>
              <a:rPr lang="en-ID" sz="2000" dirty="0" err="1">
                <a:solidFill>
                  <a:schemeClr val="dk1"/>
                </a:solidFill>
                <a:latin typeface="Dosis"/>
                <a:ea typeface="Dosis"/>
                <a:cs typeface="Dosis"/>
                <a:sym typeface="Dosis"/>
              </a:rPr>
              <a:t>dibuat</a:t>
            </a:r>
            <a:r>
              <a:rPr lang="en-ID" sz="2000" dirty="0">
                <a:solidFill>
                  <a:schemeClr val="dk1"/>
                </a:solidFill>
                <a:latin typeface="Dosis"/>
                <a:ea typeface="Dosis"/>
                <a:cs typeface="Dosis"/>
                <a:sym typeface="Dosis"/>
              </a:rPr>
              <a:t> </a:t>
            </a:r>
            <a:r>
              <a:rPr lang="en-ID" sz="2000" b="1" dirty="0" err="1">
                <a:solidFill>
                  <a:schemeClr val="dk1"/>
                </a:solidFill>
                <a:latin typeface="Dosis"/>
                <a:ea typeface="Dosis"/>
                <a:cs typeface="Dosis"/>
                <a:sym typeface="Dosis"/>
              </a:rPr>
              <a:t>tidak</a:t>
            </a:r>
            <a:r>
              <a:rPr lang="en-ID" sz="2000" b="1" dirty="0">
                <a:solidFill>
                  <a:schemeClr val="dk1"/>
                </a:solidFill>
                <a:latin typeface="Dosis"/>
                <a:ea typeface="Dosis"/>
                <a:cs typeface="Dosis"/>
                <a:sym typeface="Dosis"/>
              </a:rPr>
              <a:t> underfitting, </a:t>
            </a:r>
            <a:r>
              <a:rPr lang="en-ID" sz="2000" dirty="0" err="1">
                <a:solidFill>
                  <a:schemeClr val="dk1"/>
                </a:solidFill>
                <a:latin typeface="Dosis"/>
                <a:ea typeface="Dosis"/>
                <a:cs typeface="Dosis"/>
                <a:sym typeface="Dosis"/>
              </a:rPr>
              <a:t>perbedaan</a:t>
            </a:r>
            <a:r>
              <a:rPr lang="en-ID" sz="2000" dirty="0">
                <a:solidFill>
                  <a:schemeClr val="dk1"/>
                </a:solidFill>
                <a:latin typeface="Dosis"/>
                <a:ea typeface="Dosis"/>
                <a:cs typeface="Dosis"/>
                <a:sym typeface="Dosis"/>
              </a:rPr>
              <a:t> </a:t>
            </a:r>
            <a:r>
              <a:rPr lang="en-ID" sz="2000" b="1" dirty="0">
                <a:solidFill>
                  <a:schemeClr val="dk1"/>
                </a:solidFill>
                <a:latin typeface="Dosis"/>
                <a:ea typeface="Dosis"/>
                <a:cs typeface="Dosis"/>
                <a:sym typeface="Dosis"/>
              </a:rPr>
              <a:t>R</a:t>
            </a:r>
            <a:r>
              <a:rPr lang="en-ID" sz="2000" b="1" baseline="30000" dirty="0">
                <a:solidFill>
                  <a:schemeClr val="dk1"/>
                </a:solidFill>
                <a:latin typeface="Dosis"/>
                <a:ea typeface="Dosis"/>
                <a:cs typeface="Dosis"/>
                <a:sym typeface="Dosis"/>
              </a:rPr>
              <a:t>2 </a:t>
            </a:r>
            <a:r>
              <a:rPr lang="en-ID" sz="2000" dirty="0">
                <a:solidFill>
                  <a:schemeClr val="dk1"/>
                </a:solidFill>
                <a:latin typeface="Dosis"/>
                <a:ea typeface="Dosis"/>
                <a:cs typeface="Dosis"/>
                <a:sym typeface="Dosis"/>
              </a:rPr>
              <a:t>pada</a:t>
            </a:r>
            <a:r>
              <a:rPr lang="en-ID" sz="2000" b="1" dirty="0">
                <a:solidFill>
                  <a:schemeClr val="dk1"/>
                </a:solidFill>
                <a:latin typeface="Dosis"/>
                <a:ea typeface="Dosis"/>
                <a:cs typeface="Dosis"/>
                <a:sym typeface="Dosis"/>
              </a:rPr>
              <a:t> </a:t>
            </a:r>
            <a:r>
              <a:rPr lang="en-ID" sz="2000" dirty="0">
                <a:solidFill>
                  <a:schemeClr val="dk1"/>
                </a:solidFill>
                <a:latin typeface="Dosis"/>
                <a:ea typeface="Dosis"/>
                <a:cs typeface="Dosis"/>
                <a:sym typeface="Dosis"/>
              </a:rPr>
              <a:t>training dan test dataset juga </a:t>
            </a:r>
            <a:r>
              <a:rPr lang="en-ID" sz="2000" dirty="0" err="1">
                <a:solidFill>
                  <a:schemeClr val="dk1"/>
                </a:solidFill>
                <a:latin typeface="Dosis"/>
                <a:ea typeface="Dosis"/>
                <a:cs typeface="Dosis"/>
                <a:sym typeface="Dosis"/>
              </a:rPr>
              <a:t>tidak</a:t>
            </a:r>
            <a:r>
              <a:rPr lang="en-ID" sz="2000" dirty="0">
                <a:solidFill>
                  <a:schemeClr val="dk1"/>
                </a:solidFill>
                <a:latin typeface="Dosis"/>
                <a:ea typeface="Dosis"/>
                <a:cs typeface="Dosis"/>
                <a:sym typeface="Dosis"/>
              </a:rPr>
              <a:t> </a:t>
            </a:r>
            <a:r>
              <a:rPr lang="en-ID" sz="2000" dirty="0" err="1">
                <a:solidFill>
                  <a:schemeClr val="dk1"/>
                </a:solidFill>
                <a:latin typeface="Dosis"/>
                <a:ea typeface="Dosis"/>
                <a:cs typeface="Dosis"/>
                <a:sym typeface="Dosis"/>
              </a:rPr>
              <a:t>terlalu</a:t>
            </a:r>
            <a:r>
              <a:rPr lang="en-ID" sz="2000" dirty="0">
                <a:solidFill>
                  <a:schemeClr val="dk1"/>
                </a:solidFill>
                <a:latin typeface="Dosis"/>
                <a:ea typeface="Dosis"/>
                <a:cs typeface="Dosis"/>
                <a:sym typeface="Dosis"/>
              </a:rPr>
              <a:t> </a:t>
            </a:r>
            <a:r>
              <a:rPr lang="en-ID" sz="2000" dirty="0" err="1">
                <a:solidFill>
                  <a:schemeClr val="dk1"/>
                </a:solidFill>
                <a:latin typeface="Dosis"/>
                <a:ea typeface="Dosis"/>
                <a:cs typeface="Dosis"/>
                <a:sym typeface="Dosis"/>
              </a:rPr>
              <a:t>besar</a:t>
            </a:r>
            <a:r>
              <a:rPr lang="en-ID" sz="2000" dirty="0">
                <a:solidFill>
                  <a:schemeClr val="dk1"/>
                </a:solidFill>
                <a:latin typeface="Dosis"/>
                <a:ea typeface="Dosis"/>
                <a:cs typeface="Dosis"/>
                <a:sym typeface="Dosis"/>
              </a:rPr>
              <a:t> </a:t>
            </a:r>
            <a:r>
              <a:rPr lang="en-ID" sz="2000" dirty="0" err="1">
                <a:solidFill>
                  <a:schemeClr val="dk1"/>
                </a:solidFill>
                <a:latin typeface="Dosis"/>
                <a:ea typeface="Dosis"/>
                <a:cs typeface="Dosis"/>
                <a:sym typeface="Dosis"/>
              </a:rPr>
              <a:t>artinya</a:t>
            </a:r>
            <a:r>
              <a:rPr lang="en-ID" sz="2000" dirty="0">
                <a:solidFill>
                  <a:schemeClr val="dk1"/>
                </a:solidFill>
                <a:latin typeface="Dosis"/>
                <a:ea typeface="Dosis"/>
                <a:cs typeface="Dosis"/>
                <a:sym typeface="Dosis"/>
              </a:rPr>
              <a:t> model </a:t>
            </a:r>
            <a:r>
              <a:rPr lang="en-ID" sz="2000" b="1" dirty="0" err="1">
                <a:solidFill>
                  <a:schemeClr val="dk1"/>
                </a:solidFill>
                <a:latin typeface="Dosis"/>
                <a:ea typeface="Dosis"/>
                <a:cs typeface="Dosis"/>
                <a:sym typeface="Dosis"/>
              </a:rPr>
              <a:t>tidak</a:t>
            </a:r>
            <a:r>
              <a:rPr lang="en-ID" sz="2000" b="1" dirty="0">
                <a:solidFill>
                  <a:schemeClr val="dk1"/>
                </a:solidFill>
                <a:latin typeface="Dosis"/>
                <a:ea typeface="Dosis"/>
                <a:cs typeface="Dosis"/>
                <a:sym typeface="Dosis"/>
              </a:rPr>
              <a:t> overfitting. </a:t>
            </a:r>
            <a:r>
              <a:rPr lang="en-ID" sz="2000" dirty="0" err="1">
                <a:solidFill>
                  <a:schemeClr val="dk1"/>
                </a:solidFill>
                <a:latin typeface="Dosis"/>
                <a:ea typeface="Dosis"/>
                <a:cs typeface="Dosis"/>
                <a:sym typeface="Dosis"/>
              </a:rPr>
              <a:t>Dapat</a:t>
            </a:r>
            <a:r>
              <a:rPr lang="en-ID" sz="2000" dirty="0">
                <a:solidFill>
                  <a:schemeClr val="dk1"/>
                </a:solidFill>
                <a:latin typeface="Dosis"/>
                <a:ea typeface="Dosis"/>
                <a:cs typeface="Dosis"/>
                <a:sym typeface="Dosis"/>
              </a:rPr>
              <a:t> </a:t>
            </a:r>
            <a:r>
              <a:rPr lang="en-ID" sz="2000" dirty="0" err="1">
                <a:solidFill>
                  <a:schemeClr val="dk1"/>
                </a:solidFill>
                <a:latin typeface="Dosis"/>
                <a:ea typeface="Dosis"/>
                <a:cs typeface="Dosis"/>
                <a:sym typeface="Dosis"/>
              </a:rPr>
              <a:t>disimpulkan</a:t>
            </a:r>
            <a:r>
              <a:rPr lang="en-ID" sz="2000" dirty="0">
                <a:solidFill>
                  <a:schemeClr val="dk1"/>
                </a:solidFill>
                <a:latin typeface="Dosis"/>
                <a:ea typeface="Dosis"/>
                <a:cs typeface="Dosis"/>
                <a:sym typeface="Dosis"/>
              </a:rPr>
              <a:t> </a:t>
            </a:r>
            <a:r>
              <a:rPr lang="en-ID" sz="2000" dirty="0" err="1">
                <a:solidFill>
                  <a:schemeClr val="dk1"/>
                </a:solidFill>
                <a:latin typeface="Dosis"/>
                <a:ea typeface="Dosis"/>
                <a:cs typeface="Dosis"/>
                <a:sym typeface="Dosis"/>
              </a:rPr>
              <a:t>bahwa</a:t>
            </a:r>
            <a:r>
              <a:rPr lang="en-ID" sz="2000" dirty="0">
                <a:solidFill>
                  <a:schemeClr val="dk1"/>
                </a:solidFill>
                <a:latin typeface="Dosis"/>
                <a:ea typeface="Dosis"/>
                <a:cs typeface="Dosis"/>
                <a:sym typeface="Dosis"/>
              </a:rPr>
              <a:t> model </a:t>
            </a:r>
            <a:r>
              <a:rPr lang="en-ID" sz="2000" dirty="0" err="1">
                <a:solidFill>
                  <a:schemeClr val="dk1"/>
                </a:solidFill>
                <a:latin typeface="Dosis"/>
                <a:ea typeface="Dosis"/>
                <a:cs typeface="Dosis"/>
                <a:sym typeface="Dosis"/>
              </a:rPr>
              <a:t>sudah</a:t>
            </a:r>
            <a:r>
              <a:rPr lang="en-ID" sz="2000" dirty="0">
                <a:solidFill>
                  <a:schemeClr val="dk1"/>
                </a:solidFill>
                <a:latin typeface="Dosis"/>
                <a:ea typeface="Dosis"/>
                <a:cs typeface="Dosis"/>
                <a:sym typeface="Dosis"/>
              </a:rPr>
              <a:t> </a:t>
            </a:r>
            <a:r>
              <a:rPr lang="en-ID" sz="2000" b="1" dirty="0">
                <a:solidFill>
                  <a:schemeClr val="dk1"/>
                </a:solidFill>
                <a:latin typeface="Dosis"/>
                <a:ea typeface="Dosis"/>
                <a:cs typeface="Dosis"/>
                <a:sym typeface="Dosis"/>
              </a:rPr>
              <a:t>best-fit</a:t>
            </a:r>
            <a:r>
              <a:rPr lang="en-ID" sz="2000" dirty="0">
                <a:solidFill>
                  <a:schemeClr val="dk1"/>
                </a:solidFill>
                <a:latin typeface="Dosis"/>
                <a:ea typeface="Dosis"/>
                <a:cs typeface="Dosis"/>
                <a:sym typeface="Dosis"/>
              </a:rPr>
              <a:t>:</a:t>
            </a:r>
          </a:p>
        </p:txBody>
      </p:sp>
    </p:spTree>
    <p:extLst>
      <p:ext uri="{BB962C8B-B14F-4D97-AF65-F5344CB8AC3E}">
        <p14:creationId xmlns:p14="http://schemas.microsoft.com/office/powerpoint/2010/main" val="82695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0"/>
          <p:cNvSpPr txBox="1"/>
          <p:nvPr/>
        </p:nvSpPr>
        <p:spPr>
          <a:xfrm>
            <a:off x="838445" y="696642"/>
            <a:ext cx="11353555" cy="536132"/>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2800" b="1" i="0" u="none" strike="noStrike" cap="none" dirty="0">
                <a:solidFill>
                  <a:srgbClr val="0198A3"/>
                </a:solidFill>
                <a:latin typeface="Montserrat"/>
                <a:ea typeface="Montserrat"/>
                <a:cs typeface="Montserrat"/>
                <a:sym typeface="Montserrat"/>
              </a:rPr>
              <a:t>Hyperparameter Tuning</a:t>
            </a:r>
            <a:endParaRPr sz="2800" b="1" i="0" u="none" strike="noStrike" cap="none" dirty="0">
              <a:solidFill>
                <a:srgbClr val="0198A3"/>
              </a:solidFill>
              <a:latin typeface="Montserrat"/>
              <a:ea typeface="Montserrat"/>
              <a:cs typeface="Montserrat"/>
              <a:sym typeface="Montserrat"/>
            </a:endParaRPr>
          </a:p>
        </p:txBody>
      </p:sp>
      <p:sp>
        <p:nvSpPr>
          <p:cNvPr id="12" name="Google Shape;86;p9">
            <a:extLst>
              <a:ext uri="{FF2B5EF4-FFF2-40B4-BE49-F238E27FC236}">
                <a16:creationId xmlns:a16="http://schemas.microsoft.com/office/drawing/2014/main" id="{CF3AB15B-3F0A-5BDE-793A-F7E5B279A83D}"/>
              </a:ext>
            </a:extLst>
          </p:cNvPr>
          <p:cNvSpPr txBox="1"/>
          <p:nvPr/>
        </p:nvSpPr>
        <p:spPr>
          <a:xfrm>
            <a:off x="829500" y="1296125"/>
            <a:ext cx="10533000" cy="3647112"/>
          </a:xfrm>
          <a:prstGeom prst="rect">
            <a:avLst/>
          </a:prstGeom>
          <a:noFill/>
          <a:ln>
            <a:noFill/>
          </a:ln>
        </p:spPr>
        <p:txBody>
          <a:bodyPr spcFirstLastPara="1" wrap="square" lIns="91425" tIns="45700" rIns="91425" bIns="45700" anchor="t" anchorCtr="0">
            <a:spAutoFit/>
          </a:bodyPr>
          <a:lstStyle/>
          <a:p>
            <a:pPr marR="0" lvl="0" algn="l" rtl="0">
              <a:lnSpc>
                <a:spcPct val="165000"/>
              </a:lnSpc>
              <a:spcBef>
                <a:spcPts val="0"/>
              </a:spcBef>
              <a:spcAft>
                <a:spcPts val="0"/>
              </a:spcAft>
            </a:pPr>
            <a:r>
              <a:rPr lang="en-US" sz="2000" dirty="0">
                <a:solidFill>
                  <a:schemeClr val="dk1"/>
                </a:solidFill>
                <a:latin typeface="Dosis"/>
                <a:ea typeface="Dosis"/>
                <a:cs typeface="Dosis"/>
                <a:sym typeface="Dosis"/>
              </a:rPr>
              <a:t>Tuning </a:t>
            </a:r>
            <a:r>
              <a:rPr lang="en-US" sz="2000" dirty="0" err="1">
                <a:solidFill>
                  <a:schemeClr val="dk1"/>
                </a:solidFill>
                <a:latin typeface="Dosis"/>
                <a:ea typeface="Dosis"/>
                <a:cs typeface="Dosis"/>
                <a:sym typeface="Dosis"/>
              </a:rPr>
              <a:t>dilakukan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menggunakan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RandomizedSearchCV</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dengan</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nilai</a:t>
            </a:r>
            <a:r>
              <a:rPr lang="en-US" sz="2000" dirty="0">
                <a:solidFill>
                  <a:schemeClr val="dk1"/>
                </a:solidFill>
                <a:latin typeface="Dosis"/>
                <a:ea typeface="Dosis"/>
                <a:cs typeface="Dosis"/>
                <a:sym typeface="Dosis"/>
              </a:rPr>
              <a:t> Cross Validation 5. </a:t>
            </a:r>
            <a:r>
              <a:rPr lang="en-US" sz="2000" dirty="0" err="1">
                <a:solidFill>
                  <a:schemeClr val="dk1"/>
                </a:solidFill>
                <a:latin typeface="Dosis"/>
                <a:ea typeface="Dosis"/>
                <a:cs typeface="Dosis"/>
                <a:sym typeface="Dosis"/>
              </a:rPr>
              <a:t>Jumlah</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iterasi</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n_iter</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diambil</a:t>
            </a:r>
            <a:r>
              <a:rPr lang="en-US" sz="2000" dirty="0">
                <a:solidFill>
                  <a:schemeClr val="dk1"/>
                </a:solidFill>
                <a:latin typeface="Dosis"/>
                <a:ea typeface="Dosis"/>
                <a:cs typeface="Dosis"/>
                <a:sym typeface="Dosis"/>
              </a:rPr>
              <a:t> 30</a:t>
            </a:r>
          </a:p>
          <a:p>
            <a:pPr marR="0" lvl="0" algn="l" rtl="0">
              <a:lnSpc>
                <a:spcPct val="165000"/>
              </a:lnSpc>
              <a:spcBef>
                <a:spcPts val="0"/>
              </a:spcBef>
              <a:spcAft>
                <a:spcPts val="0"/>
              </a:spcAft>
            </a:pPr>
            <a:r>
              <a:rPr lang="en-US" sz="2000" dirty="0">
                <a:solidFill>
                  <a:schemeClr val="dk1"/>
                </a:solidFill>
                <a:latin typeface="Dosis"/>
                <a:ea typeface="Dosis"/>
                <a:cs typeface="Dosis"/>
                <a:sym typeface="Dosis"/>
              </a:rPr>
              <a:t>Parameter yang </a:t>
            </a:r>
            <a:r>
              <a:rPr lang="en-US" sz="2000" dirty="0" err="1">
                <a:solidFill>
                  <a:schemeClr val="dk1"/>
                </a:solidFill>
                <a:latin typeface="Dosis"/>
                <a:ea typeface="Dosis"/>
                <a:cs typeface="Dosis"/>
                <a:sym typeface="Dosis"/>
              </a:rPr>
              <a:t>dituning</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adalah</a:t>
            </a:r>
            <a:r>
              <a:rPr lang="en-US" sz="2000" dirty="0">
                <a:solidFill>
                  <a:schemeClr val="dk1"/>
                </a:solidFill>
                <a:latin typeface="Dosis"/>
                <a:ea typeface="Dosis"/>
                <a:cs typeface="Dosis"/>
                <a:sym typeface="Dosis"/>
              </a:rPr>
              <a:t>: </a:t>
            </a:r>
          </a:p>
          <a:p>
            <a:pPr marR="0" lvl="0" algn="l" rtl="0">
              <a:lnSpc>
                <a:spcPct val="165000"/>
              </a:lnSpc>
              <a:spcBef>
                <a:spcPts val="0"/>
              </a:spcBef>
              <a:spcAft>
                <a:spcPts val="0"/>
              </a:spcAft>
            </a:pPr>
            <a:r>
              <a:rPr lang="en-GB" sz="2000" dirty="0">
                <a:solidFill>
                  <a:schemeClr val="dk1"/>
                </a:solidFill>
                <a:latin typeface="Dosis"/>
                <a:ea typeface="Dosis"/>
                <a:cs typeface="Dosis"/>
                <a:sym typeface="Dosis"/>
              </a:rPr>
              <a:t>    </a:t>
            </a:r>
            <a:r>
              <a:rPr lang="en-GB" sz="2000" dirty="0" err="1">
                <a:solidFill>
                  <a:schemeClr val="dk1"/>
                </a:solidFill>
                <a:latin typeface="Dosis"/>
                <a:ea typeface="Dosis"/>
                <a:cs typeface="Dosis"/>
                <a:sym typeface="Dosis"/>
              </a:rPr>
              <a:t>learning_rate</a:t>
            </a:r>
            <a:r>
              <a:rPr lang="en-GB" sz="2000" dirty="0">
                <a:solidFill>
                  <a:schemeClr val="dk1"/>
                </a:solidFill>
                <a:latin typeface="Dosis"/>
                <a:ea typeface="Dosis"/>
                <a:cs typeface="Dosis"/>
                <a:sym typeface="Dosis"/>
              </a:rPr>
              <a:t> = [</a:t>
            </a:r>
            <a:r>
              <a:rPr lang="en-GB" sz="2000" b="1" dirty="0">
                <a:solidFill>
                  <a:schemeClr val="dk1"/>
                </a:solidFill>
                <a:latin typeface="Dosis"/>
                <a:ea typeface="Dosis"/>
                <a:cs typeface="Dosis"/>
                <a:sym typeface="Dosis"/>
              </a:rPr>
              <a:t>0.05</a:t>
            </a:r>
            <a:r>
              <a:rPr lang="en-GB" sz="2000" dirty="0">
                <a:solidFill>
                  <a:schemeClr val="dk1"/>
                </a:solidFill>
                <a:latin typeface="Dosis"/>
                <a:ea typeface="Dosis"/>
                <a:cs typeface="Dosis"/>
                <a:sym typeface="Dosis"/>
              </a:rPr>
              <a:t>, 0.1, 0.2], </a:t>
            </a:r>
          </a:p>
          <a:p>
            <a:pPr marR="0" lvl="0" algn="l" rtl="0">
              <a:lnSpc>
                <a:spcPct val="165000"/>
              </a:lnSpc>
              <a:spcBef>
                <a:spcPts val="0"/>
              </a:spcBef>
              <a:spcAft>
                <a:spcPts val="0"/>
              </a:spcAft>
            </a:pPr>
            <a:r>
              <a:rPr lang="en-GB" sz="2000" dirty="0">
                <a:solidFill>
                  <a:schemeClr val="dk1"/>
                </a:solidFill>
                <a:latin typeface="Dosis"/>
                <a:ea typeface="Dosis"/>
                <a:cs typeface="Dosis"/>
                <a:sym typeface="Dosis"/>
              </a:rPr>
              <a:t>    </a:t>
            </a:r>
            <a:r>
              <a:rPr lang="en-GB" sz="2000" dirty="0" err="1">
                <a:solidFill>
                  <a:schemeClr val="dk1"/>
                </a:solidFill>
                <a:latin typeface="Dosis"/>
                <a:ea typeface="Dosis"/>
                <a:cs typeface="Dosis"/>
                <a:sym typeface="Dosis"/>
              </a:rPr>
              <a:t>n_estimators</a:t>
            </a:r>
            <a:r>
              <a:rPr lang="en-GB" sz="2000" dirty="0">
                <a:solidFill>
                  <a:schemeClr val="dk1"/>
                </a:solidFill>
                <a:latin typeface="Dosis"/>
                <a:ea typeface="Dosis"/>
                <a:cs typeface="Dosis"/>
                <a:sym typeface="Dosis"/>
              </a:rPr>
              <a:t> = [100, </a:t>
            </a:r>
            <a:r>
              <a:rPr lang="en-GB" sz="2000" b="1" dirty="0">
                <a:solidFill>
                  <a:schemeClr val="dk1"/>
                </a:solidFill>
                <a:latin typeface="Dosis"/>
                <a:ea typeface="Dosis"/>
                <a:cs typeface="Dosis"/>
                <a:sym typeface="Dosis"/>
              </a:rPr>
              <a:t>400</a:t>
            </a:r>
            <a:r>
              <a:rPr lang="en-GB" sz="2000" dirty="0">
                <a:solidFill>
                  <a:schemeClr val="dk1"/>
                </a:solidFill>
                <a:latin typeface="Dosis"/>
                <a:ea typeface="Dosis"/>
                <a:cs typeface="Dosis"/>
                <a:sym typeface="Dosis"/>
              </a:rPr>
              <a:t>, 800],</a:t>
            </a:r>
          </a:p>
          <a:p>
            <a:pPr marR="0" lvl="0" algn="l" rtl="0">
              <a:lnSpc>
                <a:spcPct val="165000"/>
              </a:lnSpc>
              <a:spcBef>
                <a:spcPts val="0"/>
              </a:spcBef>
              <a:spcAft>
                <a:spcPts val="0"/>
              </a:spcAft>
            </a:pPr>
            <a:r>
              <a:rPr lang="en-GB" sz="2000" dirty="0">
                <a:solidFill>
                  <a:schemeClr val="dk1"/>
                </a:solidFill>
                <a:latin typeface="Dosis"/>
                <a:ea typeface="Dosis"/>
                <a:cs typeface="Dosis"/>
                <a:sym typeface="Dosis"/>
              </a:rPr>
              <a:t>    </a:t>
            </a:r>
            <a:r>
              <a:rPr lang="en-GB" sz="2000" dirty="0" err="1">
                <a:solidFill>
                  <a:schemeClr val="dk1"/>
                </a:solidFill>
                <a:latin typeface="Dosis"/>
                <a:ea typeface="Dosis"/>
                <a:cs typeface="Dosis"/>
                <a:sym typeface="Dosis"/>
              </a:rPr>
              <a:t>max_depth</a:t>
            </a:r>
            <a:r>
              <a:rPr lang="en-GB" sz="2000" dirty="0">
                <a:solidFill>
                  <a:schemeClr val="dk1"/>
                </a:solidFill>
                <a:latin typeface="Dosis"/>
                <a:ea typeface="Dosis"/>
                <a:cs typeface="Dosis"/>
                <a:sym typeface="Dosis"/>
              </a:rPr>
              <a:t> = [3, 6, </a:t>
            </a:r>
            <a:r>
              <a:rPr lang="en-GB" sz="2000" b="1" dirty="0">
                <a:solidFill>
                  <a:schemeClr val="dk1"/>
                </a:solidFill>
                <a:latin typeface="Dosis"/>
                <a:ea typeface="Dosis"/>
                <a:cs typeface="Dosis"/>
                <a:sym typeface="Dosis"/>
              </a:rPr>
              <a:t>9</a:t>
            </a:r>
            <a:r>
              <a:rPr lang="en-GB" sz="2000" dirty="0">
                <a:solidFill>
                  <a:schemeClr val="dk1"/>
                </a:solidFill>
                <a:latin typeface="Dosis"/>
                <a:ea typeface="Dosis"/>
                <a:cs typeface="Dosis"/>
                <a:sym typeface="Dosis"/>
              </a:rPr>
              <a:t>],</a:t>
            </a:r>
          </a:p>
          <a:p>
            <a:pPr marR="0" lvl="0" algn="l" rtl="0">
              <a:lnSpc>
                <a:spcPct val="165000"/>
              </a:lnSpc>
              <a:spcBef>
                <a:spcPts val="0"/>
              </a:spcBef>
              <a:spcAft>
                <a:spcPts val="0"/>
              </a:spcAft>
            </a:pPr>
            <a:r>
              <a:rPr lang="en-GB" sz="2000" dirty="0">
                <a:solidFill>
                  <a:schemeClr val="dk1"/>
                </a:solidFill>
                <a:latin typeface="Dosis"/>
                <a:ea typeface="Dosis"/>
                <a:cs typeface="Dosis"/>
                <a:sym typeface="Dosis"/>
              </a:rPr>
              <a:t>    </a:t>
            </a:r>
            <a:r>
              <a:rPr lang="en-GB" sz="2000" dirty="0" err="1">
                <a:solidFill>
                  <a:schemeClr val="dk1"/>
                </a:solidFill>
                <a:latin typeface="Dosis"/>
                <a:ea typeface="Dosis"/>
                <a:cs typeface="Dosis"/>
                <a:sym typeface="Dosis"/>
              </a:rPr>
              <a:t>min_child_weight</a:t>
            </a:r>
            <a:r>
              <a:rPr lang="en-GB" sz="2000" dirty="0">
                <a:solidFill>
                  <a:schemeClr val="dk1"/>
                </a:solidFill>
                <a:latin typeface="Dosis"/>
                <a:ea typeface="Dosis"/>
                <a:cs typeface="Dosis"/>
                <a:sym typeface="Dosis"/>
              </a:rPr>
              <a:t>=[1, </a:t>
            </a:r>
            <a:r>
              <a:rPr lang="en-GB" sz="2000" b="1" dirty="0">
                <a:solidFill>
                  <a:schemeClr val="dk1"/>
                </a:solidFill>
                <a:latin typeface="Dosis"/>
                <a:ea typeface="Dosis"/>
                <a:cs typeface="Dosis"/>
                <a:sym typeface="Dosis"/>
              </a:rPr>
              <a:t>10</a:t>
            </a:r>
            <a:r>
              <a:rPr lang="en-GB" sz="2000" dirty="0">
                <a:solidFill>
                  <a:schemeClr val="dk1"/>
                </a:solidFill>
                <a:latin typeface="Dosis"/>
                <a:ea typeface="Dosis"/>
                <a:cs typeface="Dosis"/>
                <a:sym typeface="Dosis"/>
              </a:rPr>
              <a:t>, 100]</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C9F74FB-BD4B-8752-B8BE-C44CDF9B556F}"/>
                  </a:ext>
                </a:extLst>
              </p:cNvPr>
              <p:cNvSpPr txBox="1"/>
              <p:nvPr/>
            </p:nvSpPr>
            <p:spPr>
              <a:xfrm>
                <a:off x="838444" y="4943237"/>
                <a:ext cx="10532999" cy="1038746"/>
              </a:xfrm>
              <a:prstGeom prst="rect">
                <a:avLst/>
              </a:prstGeom>
              <a:noFill/>
            </p:spPr>
            <p:txBody>
              <a:bodyPr wrap="square">
                <a:spAutoFit/>
              </a:bodyPr>
              <a:lstStyle/>
              <a:p>
                <a:pPr marR="0" lvl="0" algn="l" rtl="0">
                  <a:lnSpc>
                    <a:spcPct val="165000"/>
                  </a:lnSpc>
                  <a:spcBef>
                    <a:spcPts val="0"/>
                  </a:spcBef>
                  <a:spcAft>
                    <a:spcPts val="0"/>
                  </a:spcAft>
                </a:pPr>
                <a:r>
                  <a:rPr lang="en-GB" sz="2000" dirty="0">
                    <a:solidFill>
                      <a:schemeClr val="dk1"/>
                    </a:solidFill>
                    <a:latin typeface="Dosis"/>
                    <a:ea typeface="Dosis"/>
                    <a:cs typeface="Dosis"/>
                    <a:sym typeface="Dosis"/>
                  </a:rPr>
                  <a:t>Setelah parameter tuning model </a:t>
                </a:r>
                <a:r>
                  <a:rPr lang="en-GB" sz="2000" dirty="0" err="1">
                    <a:solidFill>
                      <a:schemeClr val="dk1"/>
                    </a:solidFill>
                    <a:latin typeface="Dosis"/>
                    <a:ea typeface="Dosis"/>
                    <a:cs typeface="Dosis"/>
                    <a:sym typeface="Dosis"/>
                  </a:rPr>
                  <a:t>menjadi</a:t>
                </a:r>
                <a:r>
                  <a:rPr lang="en-GB" sz="2000" dirty="0">
                    <a:solidFill>
                      <a:schemeClr val="dk1"/>
                    </a:solidFill>
                    <a:latin typeface="Dosis"/>
                    <a:ea typeface="Dosis"/>
                    <a:cs typeface="Dosis"/>
                    <a:sym typeface="Dosis"/>
                  </a:rPr>
                  <a:t> </a:t>
                </a:r>
                <a:r>
                  <a:rPr lang="en-GB" sz="2000" dirty="0" err="1">
                    <a:solidFill>
                      <a:schemeClr val="dk1"/>
                    </a:solidFill>
                    <a:latin typeface="Dosis"/>
                    <a:ea typeface="Dosis"/>
                    <a:cs typeface="Dosis"/>
                    <a:sym typeface="Dosis"/>
                  </a:rPr>
                  <a:t>sedikit</a:t>
                </a:r>
                <a:r>
                  <a:rPr lang="en-GB" sz="2000" dirty="0">
                    <a:solidFill>
                      <a:schemeClr val="dk1"/>
                    </a:solidFill>
                    <a:latin typeface="Dosis"/>
                    <a:ea typeface="Dosis"/>
                    <a:cs typeface="Dosis"/>
                    <a:sym typeface="Dosis"/>
                  </a:rPr>
                  <a:t> </a:t>
                </a:r>
                <a:r>
                  <a:rPr lang="en-GB" sz="2000" dirty="0" err="1">
                    <a:solidFill>
                      <a:schemeClr val="dk1"/>
                    </a:solidFill>
                    <a:latin typeface="Dosis"/>
                    <a:ea typeface="Dosis"/>
                    <a:cs typeface="Dosis"/>
                    <a:sym typeface="Dosis"/>
                  </a:rPr>
                  <a:t>lebih</a:t>
                </a:r>
                <a:r>
                  <a:rPr lang="en-GB" sz="2000" dirty="0">
                    <a:solidFill>
                      <a:schemeClr val="dk1"/>
                    </a:solidFill>
                    <a:latin typeface="Dosis"/>
                    <a:ea typeface="Dosis"/>
                    <a:cs typeface="Dosis"/>
                    <a:sym typeface="Dosis"/>
                  </a:rPr>
                  <a:t> </a:t>
                </a:r>
                <a:r>
                  <a:rPr lang="en-GB" sz="2000" dirty="0" err="1">
                    <a:solidFill>
                      <a:schemeClr val="dk1"/>
                    </a:solidFill>
                    <a:latin typeface="Dosis"/>
                    <a:ea typeface="Dosis"/>
                    <a:cs typeface="Dosis"/>
                    <a:sym typeface="Dosis"/>
                  </a:rPr>
                  <a:t>baik</a:t>
                </a:r>
                <a:r>
                  <a:rPr lang="en-GB" sz="2000" dirty="0">
                    <a:solidFill>
                      <a:schemeClr val="dk1"/>
                    </a:solidFill>
                    <a:latin typeface="Dosis"/>
                    <a:ea typeface="Dosis"/>
                    <a:cs typeface="Dosis"/>
                    <a:sym typeface="Dosis"/>
                  </a:rPr>
                  <a:t>,</a:t>
                </a:r>
              </a:p>
              <a:p>
                <a:pPr marR="0" lvl="0" algn="l" rtl="0">
                  <a:lnSpc>
                    <a:spcPct val="165000"/>
                  </a:lnSpc>
                  <a:spcBef>
                    <a:spcPts val="0"/>
                  </a:spcBef>
                  <a:spcAft>
                    <a:spcPts val="0"/>
                  </a:spcAft>
                </a:pPr>
                <a:r>
                  <a:rPr lang="en-GB" sz="2000" b="1" dirty="0">
                    <a:solidFill>
                      <a:schemeClr val="dk1"/>
                    </a:solidFill>
                    <a:latin typeface="Dosis"/>
                    <a:ea typeface="Dosis"/>
                    <a:cs typeface="Dosis"/>
                    <a:sym typeface="Dosis"/>
                  </a:rPr>
                  <a:t>R</a:t>
                </a:r>
                <a:r>
                  <a:rPr lang="en-GB" sz="2000" b="1" baseline="30000" dirty="0">
                    <a:solidFill>
                      <a:schemeClr val="dk1"/>
                    </a:solidFill>
                    <a:latin typeface="Dosis"/>
                    <a:ea typeface="Dosis"/>
                    <a:cs typeface="Dosis"/>
                    <a:sym typeface="Dosis"/>
                  </a:rPr>
                  <a:t>2</a:t>
                </a:r>
                <a:r>
                  <a:rPr lang="en-GB" sz="2000" b="1" dirty="0">
                    <a:solidFill>
                      <a:schemeClr val="dk1"/>
                    </a:solidFill>
                    <a:latin typeface="Dosis"/>
                    <a:ea typeface="Dosis"/>
                    <a:cs typeface="Dosis"/>
                    <a:sym typeface="Dosis"/>
                  </a:rPr>
                  <a:t> naik </a:t>
                </a:r>
                <a:r>
                  <a:rPr lang="en-GB" sz="2000" b="1" dirty="0" err="1">
                    <a:solidFill>
                      <a:schemeClr val="dk1"/>
                    </a:solidFill>
                    <a:latin typeface="Dosis"/>
                    <a:ea typeface="Dosis"/>
                    <a:cs typeface="Dosis"/>
                    <a:sym typeface="Dosis"/>
                  </a:rPr>
                  <a:t>sebesar</a:t>
                </a:r>
                <a:r>
                  <a:rPr lang="en-GB" sz="2000" b="1" dirty="0">
                    <a:solidFill>
                      <a:schemeClr val="dk1"/>
                    </a:solidFill>
                    <a:latin typeface="Dosis"/>
                    <a:ea typeface="Dosis"/>
                    <a:cs typeface="Dosis"/>
                    <a:sym typeface="Dosis"/>
                  </a:rPr>
                  <a:t> </a:t>
                </a:r>
                <a14:m>
                  <m:oMath xmlns:m="http://schemas.openxmlformats.org/officeDocument/2006/math">
                    <m:r>
                      <a:rPr lang="en-US" sz="2000" b="1" i="0" dirty="0" smtClean="0">
                        <a:solidFill>
                          <a:schemeClr val="dk1"/>
                        </a:solidFill>
                        <a:latin typeface="Cambria Math" panose="02040503050406030204" pitchFamily="18" charset="0"/>
                        <a:ea typeface="Dosis"/>
                        <a:cs typeface="Dosis"/>
                        <a:sym typeface="Dosis"/>
                      </a:rPr>
                      <m:t>±</m:t>
                    </m:r>
                    <m:r>
                      <a:rPr lang="en-GB" sz="2000" b="1" i="1" dirty="0" smtClean="0">
                        <a:solidFill>
                          <a:schemeClr val="dk1"/>
                        </a:solidFill>
                        <a:latin typeface="Cambria Math" panose="02040503050406030204" pitchFamily="18" charset="0"/>
                        <a:ea typeface="Dosis"/>
                        <a:cs typeface="Dosis"/>
                        <a:sym typeface="Dosis"/>
                      </a:rPr>
                      <m:t>𝟏</m:t>
                    </m:r>
                    <m:r>
                      <a:rPr lang="en-GB" sz="2000" b="1" i="1" dirty="0" smtClean="0">
                        <a:solidFill>
                          <a:schemeClr val="dk1"/>
                        </a:solidFill>
                        <a:latin typeface="Cambria Math" panose="02040503050406030204" pitchFamily="18" charset="0"/>
                        <a:ea typeface="Dosis"/>
                        <a:cs typeface="Dosis"/>
                        <a:sym typeface="Dosis"/>
                      </a:rPr>
                      <m:t>% </m:t>
                    </m:r>
                  </m:oMath>
                </a14:m>
                <a:r>
                  <a:rPr lang="en-GB" sz="2000" b="1" dirty="0">
                    <a:solidFill>
                      <a:schemeClr val="dk1"/>
                    </a:solidFill>
                    <a:latin typeface="Dosis"/>
                    <a:ea typeface="Dosis"/>
                    <a:cs typeface="Dosis"/>
                    <a:sym typeface="Dosis"/>
                  </a:rPr>
                  <a:t>dan RMSE </a:t>
                </a:r>
                <a:r>
                  <a:rPr lang="en-GB" sz="2000" b="1" dirty="0" err="1">
                    <a:solidFill>
                      <a:schemeClr val="dk1"/>
                    </a:solidFill>
                    <a:latin typeface="Dosis"/>
                    <a:ea typeface="Dosis"/>
                    <a:cs typeface="Dosis"/>
                    <a:sym typeface="Dosis"/>
                  </a:rPr>
                  <a:t>turun</a:t>
                </a:r>
                <a:r>
                  <a:rPr lang="en-GB" sz="2000" b="1" dirty="0">
                    <a:solidFill>
                      <a:schemeClr val="dk1"/>
                    </a:solidFill>
                    <a:latin typeface="Dosis"/>
                    <a:ea typeface="Dosis"/>
                    <a:cs typeface="Dosis"/>
                    <a:sym typeface="Dosis"/>
                  </a:rPr>
                  <a:t> </a:t>
                </a:r>
                <a:r>
                  <a:rPr lang="en-GB" sz="2000" b="1" dirty="0" err="1">
                    <a:solidFill>
                      <a:schemeClr val="dk1"/>
                    </a:solidFill>
                    <a:latin typeface="Dosis"/>
                    <a:ea typeface="Dosis"/>
                    <a:cs typeface="Dosis"/>
                    <a:sym typeface="Dosis"/>
                  </a:rPr>
                  <a:t>sebesar</a:t>
                </a:r>
                <a:r>
                  <a:rPr lang="en-GB" sz="2000" b="1" dirty="0">
                    <a:solidFill>
                      <a:schemeClr val="dk1"/>
                    </a:solidFill>
                    <a:latin typeface="Dosis"/>
                    <a:ea typeface="Dosis"/>
                    <a:cs typeface="Dosis"/>
                    <a:sym typeface="Dosis"/>
                  </a:rPr>
                  <a:t> </a:t>
                </a:r>
                <a14:m>
                  <m:oMath xmlns:m="http://schemas.openxmlformats.org/officeDocument/2006/math">
                    <m:r>
                      <a:rPr lang="en-US" sz="2000" b="1" i="0" dirty="0" smtClean="0">
                        <a:solidFill>
                          <a:schemeClr val="dk1"/>
                        </a:solidFill>
                        <a:latin typeface="Cambria Math" panose="02040503050406030204" pitchFamily="18" charset="0"/>
                        <a:ea typeface="Dosis"/>
                        <a:cs typeface="Dosis"/>
                        <a:sym typeface="Dosis"/>
                      </a:rPr>
                      <m:t>±</m:t>
                    </m:r>
                    <m:r>
                      <a:rPr lang="en-GB" sz="2000" b="1" i="1" dirty="0" smtClean="0">
                        <a:solidFill>
                          <a:schemeClr val="dk1"/>
                        </a:solidFill>
                        <a:latin typeface="Cambria Math" panose="02040503050406030204" pitchFamily="18" charset="0"/>
                        <a:ea typeface="Dosis"/>
                        <a:cs typeface="Dosis"/>
                        <a:sym typeface="Dosis"/>
                      </a:rPr>
                      <m:t>𝟐𝟎𝟎</m:t>
                    </m:r>
                  </m:oMath>
                </a14:m>
                <a:endParaRPr lang="en-US" sz="2000" b="1" dirty="0">
                  <a:solidFill>
                    <a:schemeClr val="dk1"/>
                  </a:solidFill>
                  <a:latin typeface="Dosis"/>
                  <a:ea typeface="Dosis"/>
                  <a:cs typeface="Dosis"/>
                  <a:sym typeface="Dosis"/>
                </a:endParaRPr>
              </a:p>
            </p:txBody>
          </p:sp>
        </mc:Choice>
        <mc:Fallback>
          <p:sp>
            <p:nvSpPr>
              <p:cNvPr id="13" name="TextBox 12">
                <a:extLst>
                  <a:ext uri="{FF2B5EF4-FFF2-40B4-BE49-F238E27FC236}">
                    <a16:creationId xmlns:a16="http://schemas.microsoft.com/office/drawing/2014/main" id="{9C9F74FB-BD4B-8752-B8BE-C44CDF9B556F}"/>
                  </a:ext>
                </a:extLst>
              </p:cNvPr>
              <p:cNvSpPr txBox="1">
                <a:spLocks noRot="1" noChangeAspect="1" noMove="1" noResize="1" noEditPoints="1" noAdjustHandles="1" noChangeArrowheads="1" noChangeShapeType="1" noTextEdit="1"/>
              </p:cNvSpPr>
              <p:nvPr/>
            </p:nvSpPr>
            <p:spPr>
              <a:xfrm>
                <a:off x="838444" y="4943237"/>
                <a:ext cx="10532999" cy="1038746"/>
              </a:xfrm>
              <a:prstGeom prst="rect">
                <a:avLst/>
              </a:prstGeom>
              <a:blipFill>
                <a:blip r:embed="rId3"/>
                <a:stretch>
                  <a:fillRect l="-637" b="-9412"/>
                </a:stretch>
              </a:blipFill>
            </p:spPr>
            <p:txBody>
              <a:bodyPr/>
              <a:lstStyle/>
              <a:p>
                <a:r>
                  <a:rPr lang="id-ID">
                    <a:noFill/>
                  </a:rPr>
                  <a:t> </a:t>
                </a:r>
              </a:p>
            </p:txBody>
          </p:sp>
        </mc:Fallback>
      </mc:AlternateContent>
    </p:spTree>
    <p:extLst>
      <p:ext uri="{BB962C8B-B14F-4D97-AF65-F5344CB8AC3E}">
        <p14:creationId xmlns:p14="http://schemas.microsoft.com/office/powerpoint/2010/main" val="361378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0"/>
          <p:cNvSpPr txBox="1"/>
          <p:nvPr/>
        </p:nvSpPr>
        <p:spPr>
          <a:xfrm>
            <a:off x="838445" y="696642"/>
            <a:ext cx="11353555" cy="536132"/>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2800" b="1" i="0" u="none" strike="noStrike" cap="none" dirty="0">
                <a:solidFill>
                  <a:srgbClr val="0198A3"/>
                </a:solidFill>
                <a:latin typeface="Montserrat"/>
                <a:ea typeface="Montserrat"/>
                <a:cs typeface="Montserrat"/>
                <a:sym typeface="Montserrat"/>
              </a:rPr>
              <a:t>Hyperparameter Tuning</a:t>
            </a:r>
            <a:endParaRPr sz="2800" b="1" i="0" u="none" strike="noStrike" cap="none" dirty="0">
              <a:solidFill>
                <a:srgbClr val="0198A3"/>
              </a:solidFill>
              <a:latin typeface="Montserrat"/>
              <a:ea typeface="Montserrat"/>
              <a:cs typeface="Montserrat"/>
              <a:sym typeface="Montserrat"/>
            </a:endParaRPr>
          </a:p>
        </p:txBody>
      </p:sp>
      <p:sp>
        <p:nvSpPr>
          <p:cNvPr id="12" name="Google Shape;86;p9">
            <a:extLst>
              <a:ext uri="{FF2B5EF4-FFF2-40B4-BE49-F238E27FC236}">
                <a16:creationId xmlns:a16="http://schemas.microsoft.com/office/drawing/2014/main" id="{CF3AB15B-3F0A-5BDE-793A-F7E5B279A83D}"/>
              </a:ext>
            </a:extLst>
          </p:cNvPr>
          <p:cNvSpPr txBox="1"/>
          <p:nvPr/>
        </p:nvSpPr>
        <p:spPr>
          <a:xfrm>
            <a:off x="829500" y="1296125"/>
            <a:ext cx="10533000" cy="600124"/>
          </a:xfrm>
          <a:prstGeom prst="rect">
            <a:avLst/>
          </a:prstGeom>
          <a:noFill/>
          <a:ln>
            <a:noFill/>
          </a:ln>
        </p:spPr>
        <p:txBody>
          <a:bodyPr spcFirstLastPara="1" wrap="square" lIns="91425" tIns="45700" rIns="91425" bIns="45700" anchor="t" anchorCtr="0">
            <a:spAutoFit/>
          </a:bodyPr>
          <a:lstStyle/>
          <a:p>
            <a:pPr marR="0" lvl="0" algn="l" rtl="0">
              <a:lnSpc>
                <a:spcPct val="165000"/>
              </a:lnSpc>
              <a:spcBef>
                <a:spcPts val="0"/>
              </a:spcBef>
              <a:spcAft>
                <a:spcPts val="0"/>
              </a:spcAft>
            </a:pPr>
            <a:r>
              <a:rPr lang="en-US" sz="2000" dirty="0" err="1">
                <a:solidFill>
                  <a:schemeClr val="dk1"/>
                </a:solidFill>
                <a:latin typeface="Dosis"/>
                <a:ea typeface="Dosis"/>
                <a:cs typeface="Dosis"/>
                <a:sym typeface="Dosis"/>
              </a:rPr>
              <a:t>Setelah</a:t>
            </a:r>
            <a:r>
              <a:rPr lang="en-US" sz="2000" dirty="0">
                <a:solidFill>
                  <a:schemeClr val="dk1"/>
                </a:solidFill>
                <a:latin typeface="Dosis"/>
                <a:ea typeface="Dosis"/>
                <a:cs typeface="Dosis"/>
                <a:sym typeface="Dosis"/>
              </a:rPr>
              <a:t> </a:t>
            </a:r>
            <a:r>
              <a:rPr lang="en-US" sz="2000" dirty="0" err="1">
                <a:solidFill>
                  <a:schemeClr val="dk1"/>
                </a:solidFill>
                <a:latin typeface="Dosis"/>
                <a:ea typeface="Dosis"/>
                <a:cs typeface="Dosis"/>
                <a:sym typeface="Dosis"/>
              </a:rPr>
              <a:t>dituning</a:t>
            </a:r>
            <a:r>
              <a:rPr lang="en-US" sz="2000" dirty="0">
                <a:solidFill>
                  <a:schemeClr val="dk1"/>
                </a:solidFill>
                <a:latin typeface="Dosis"/>
                <a:ea typeface="Dosis"/>
                <a:cs typeface="Dosis"/>
                <a:sym typeface="Dosis"/>
              </a:rPr>
              <a:t> model </a:t>
            </a:r>
            <a:r>
              <a:rPr lang="en-US" sz="2000" dirty="0" err="1">
                <a:solidFill>
                  <a:schemeClr val="dk1"/>
                </a:solidFill>
                <a:latin typeface="Dosis"/>
                <a:ea typeface="Dosis"/>
                <a:cs typeface="Dosis"/>
                <a:sym typeface="Dosis"/>
              </a:rPr>
              <a:t>menjadi</a:t>
            </a:r>
            <a:r>
              <a:rPr lang="en-US" sz="2000" dirty="0">
                <a:solidFill>
                  <a:schemeClr val="dk1"/>
                </a:solidFill>
                <a:latin typeface="Dosis"/>
                <a:ea typeface="Dosis"/>
                <a:cs typeface="Dosis"/>
                <a:sym typeface="Dosis"/>
              </a:rPr>
              <a:t> lebih </a:t>
            </a:r>
            <a:r>
              <a:rPr lang="en-US" sz="2000" dirty="0" err="1">
                <a:solidFill>
                  <a:schemeClr val="dk1"/>
                </a:solidFill>
                <a:latin typeface="Dosis"/>
                <a:ea typeface="Dosis"/>
                <a:cs typeface="Dosis"/>
                <a:sym typeface="Dosis"/>
              </a:rPr>
              <a:t>baik</a:t>
            </a:r>
            <a:r>
              <a:rPr lang="en-US" sz="2000" dirty="0">
                <a:solidFill>
                  <a:schemeClr val="dk1"/>
                </a:solidFill>
                <a:latin typeface="Dosis"/>
                <a:ea typeface="Dosis"/>
                <a:cs typeface="Dosis"/>
                <a:sym typeface="Dosis"/>
              </a:rPr>
              <a:t>. Nilai R2 naik </a:t>
            </a:r>
            <a:r>
              <a:rPr lang="en-US" sz="2000" dirty="0" err="1">
                <a:solidFill>
                  <a:schemeClr val="dk1"/>
                </a:solidFill>
                <a:latin typeface="Dosis"/>
                <a:ea typeface="Dosis"/>
                <a:cs typeface="Dosis"/>
                <a:sym typeface="Dosis"/>
              </a:rPr>
              <a:t>hampir</a:t>
            </a:r>
            <a:r>
              <a:rPr lang="en-US" sz="2000" dirty="0">
                <a:solidFill>
                  <a:schemeClr val="dk1"/>
                </a:solidFill>
                <a:latin typeface="Dosis"/>
                <a:ea typeface="Dosis"/>
                <a:cs typeface="Dosis"/>
                <a:sym typeface="Dosis"/>
              </a:rPr>
              <a:t> 1% dan RMSE/MAE </a:t>
            </a:r>
            <a:r>
              <a:rPr lang="en-US" sz="2000" dirty="0" err="1">
                <a:solidFill>
                  <a:schemeClr val="dk1"/>
                </a:solidFill>
                <a:latin typeface="Dosis"/>
                <a:ea typeface="Dosis"/>
                <a:cs typeface="Dosis"/>
                <a:sym typeface="Dosis"/>
              </a:rPr>
              <a:t>turun</a:t>
            </a:r>
            <a:r>
              <a:rPr lang="en-US" sz="2000" dirty="0">
                <a:solidFill>
                  <a:schemeClr val="dk1"/>
                </a:solidFill>
                <a:latin typeface="Dosis"/>
                <a:ea typeface="Dosis"/>
                <a:cs typeface="Dosis"/>
                <a:sym typeface="Dosis"/>
              </a:rPr>
              <a:t> di </a:t>
            </a:r>
            <a:r>
              <a:rPr lang="en-US" sz="2000" dirty="0" err="1">
                <a:solidFill>
                  <a:schemeClr val="dk1"/>
                </a:solidFill>
                <a:latin typeface="Dosis"/>
                <a:ea typeface="Dosis"/>
                <a:cs typeface="Dosis"/>
                <a:sym typeface="Dosis"/>
              </a:rPr>
              <a:t>atas</a:t>
            </a:r>
            <a:r>
              <a:rPr lang="en-US" sz="2000" dirty="0">
                <a:solidFill>
                  <a:schemeClr val="dk1"/>
                </a:solidFill>
                <a:latin typeface="Dosis"/>
                <a:ea typeface="Dosis"/>
                <a:cs typeface="Dosis"/>
                <a:sym typeface="Dosis"/>
              </a:rPr>
              <a:t> 100</a:t>
            </a:r>
            <a:endParaRPr lang="en-GB" sz="2000" dirty="0">
              <a:solidFill>
                <a:schemeClr val="dk1"/>
              </a:solidFill>
              <a:latin typeface="Dosis"/>
              <a:ea typeface="Dosis"/>
              <a:cs typeface="Dosis"/>
              <a:sym typeface="Dosis"/>
            </a:endParaRPr>
          </a:p>
        </p:txBody>
      </p:sp>
      <p:graphicFrame>
        <p:nvGraphicFramePr>
          <p:cNvPr id="5" name="Table 4">
            <a:extLst>
              <a:ext uri="{FF2B5EF4-FFF2-40B4-BE49-F238E27FC236}">
                <a16:creationId xmlns:a16="http://schemas.microsoft.com/office/drawing/2014/main" id="{63478074-B022-FE11-E451-0E1427083955}"/>
              </a:ext>
            </a:extLst>
          </p:cNvPr>
          <p:cNvGraphicFramePr>
            <a:graphicFrameLocks noGrp="1"/>
          </p:cNvGraphicFramePr>
          <p:nvPr>
            <p:extLst>
              <p:ext uri="{D42A27DB-BD31-4B8C-83A1-F6EECF244321}">
                <p14:modId xmlns:p14="http://schemas.microsoft.com/office/powerpoint/2010/main" val="4148998354"/>
              </p:ext>
            </p:extLst>
          </p:nvPr>
        </p:nvGraphicFramePr>
        <p:xfrm>
          <a:off x="2256654" y="2427611"/>
          <a:ext cx="8517136" cy="3352799"/>
        </p:xfrm>
        <a:graphic>
          <a:graphicData uri="http://schemas.openxmlformats.org/drawingml/2006/table">
            <a:tbl>
              <a:tblPr/>
              <a:tblGrid>
                <a:gridCol w="2294927">
                  <a:extLst>
                    <a:ext uri="{9D8B030D-6E8A-4147-A177-3AD203B41FA5}">
                      <a16:colId xmlns:a16="http://schemas.microsoft.com/office/drawing/2014/main" val="20000"/>
                    </a:ext>
                  </a:extLst>
                </a:gridCol>
                <a:gridCol w="1636841">
                  <a:extLst>
                    <a:ext uri="{9D8B030D-6E8A-4147-A177-3AD203B41FA5}">
                      <a16:colId xmlns:a16="http://schemas.microsoft.com/office/drawing/2014/main" val="20001"/>
                    </a:ext>
                  </a:extLst>
                </a:gridCol>
                <a:gridCol w="1755392">
                  <a:extLst>
                    <a:ext uri="{9D8B030D-6E8A-4147-A177-3AD203B41FA5}">
                      <a16:colId xmlns:a16="http://schemas.microsoft.com/office/drawing/2014/main" val="20002"/>
                    </a:ext>
                  </a:extLst>
                </a:gridCol>
                <a:gridCol w="1414988">
                  <a:extLst>
                    <a:ext uri="{9D8B030D-6E8A-4147-A177-3AD203B41FA5}">
                      <a16:colId xmlns:a16="http://schemas.microsoft.com/office/drawing/2014/main" val="20003"/>
                    </a:ext>
                  </a:extLst>
                </a:gridCol>
                <a:gridCol w="1414988">
                  <a:extLst>
                    <a:ext uri="{9D8B030D-6E8A-4147-A177-3AD203B41FA5}">
                      <a16:colId xmlns:a16="http://schemas.microsoft.com/office/drawing/2014/main" val="20004"/>
                    </a:ext>
                  </a:extLst>
                </a:gridCol>
              </a:tblGrid>
              <a:tr h="1242848">
                <a:tc>
                  <a:txBody>
                    <a:bodyPr/>
                    <a:lstStyle/>
                    <a:p>
                      <a:pPr algn="ctr">
                        <a:defRPr/>
                      </a:pPr>
                      <a:r>
                        <a:rPr lang="en-US" sz="2000" dirty="0">
                          <a:solidFill>
                            <a:srgbClr val="FFFFFF"/>
                          </a:solidFill>
                          <a:latin typeface="Dosis" pitchFamily="2" charset="0"/>
                        </a:rPr>
                        <a:t>Model</a:t>
                      </a:r>
                      <a:endParaRPr lang="en-US" sz="1600" dirty="0">
                        <a:latin typeface="Dosis" pitchFamily="2" charset="0"/>
                      </a:endParaRP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7AC1"/>
                    </a:solidFill>
                  </a:tcPr>
                </a:tc>
                <a:tc>
                  <a:txBody>
                    <a:bodyPr/>
                    <a:lstStyle/>
                    <a:p>
                      <a:pPr algn="ctr">
                        <a:defRPr/>
                      </a:pPr>
                      <a:r>
                        <a:rPr lang="en-US" sz="2000" dirty="0">
                          <a:solidFill>
                            <a:srgbClr val="FFFFFF"/>
                          </a:solidFill>
                          <a:latin typeface="Dosis" pitchFamily="2" charset="0"/>
                        </a:rPr>
                        <a:t>R2 (Test)</a:t>
                      </a:r>
                      <a:endParaRPr lang="en-US" sz="1600" dirty="0">
                        <a:latin typeface="Dosis" pitchFamily="2" charset="0"/>
                      </a:endParaRP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7AC1"/>
                    </a:solidFill>
                  </a:tcPr>
                </a:tc>
                <a:tc>
                  <a:txBody>
                    <a:bodyPr/>
                    <a:lstStyle/>
                    <a:p>
                      <a:pPr algn="ctr">
                        <a:defRPr/>
                      </a:pPr>
                      <a:r>
                        <a:rPr lang="en-US" sz="2000">
                          <a:solidFill>
                            <a:srgbClr val="FFFFFF"/>
                          </a:solidFill>
                          <a:latin typeface="Dosis" pitchFamily="2" charset="0"/>
                        </a:rPr>
                        <a:t>R2 (Train)</a:t>
                      </a:r>
                      <a:endParaRPr lang="en-US" sz="1600">
                        <a:latin typeface="Dosis" pitchFamily="2" charset="0"/>
                      </a:endParaRP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7AC1"/>
                    </a:solidFill>
                  </a:tcPr>
                </a:tc>
                <a:tc>
                  <a:txBody>
                    <a:bodyPr/>
                    <a:lstStyle/>
                    <a:p>
                      <a:pPr algn="ctr">
                        <a:defRPr/>
                      </a:pPr>
                      <a:r>
                        <a:rPr lang="en-US" sz="2000">
                          <a:solidFill>
                            <a:srgbClr val="FFFFFF"/>
                          </a:solidFill>
                          <a:latin typeface="Dosis" pitchFamily="2" charset="0"/>
                        </a:rPr>
                        <a:t>RMSE</a:t>
                      </a:r>
                      <a:endParaRPr lang="en-US" sz="1600">
                        <a:latin typeface="Dosis" pitchFamily="2" charset="0"/>
                      </a:endParaRP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7AC1"/>
                    </a:solidFill>
                  </a:tcPr>
                </a:tc>
                <a:tc>
                  <a:txBody>
                    <a:bodyPr/>
                    <a:lstStyle/>
                    <a:p>
                      <a:pPr algn="ctr">
                        <a:defRPr/>
                      </a:pPr>
                      <a:r>
                        <a:rPr lang="en-US" sz="2000">
                          <a:solidFill>
                            <a:srgbClr val="FFFFFF"/>
                          </a:solidFill>
                          <a:latin typeface="Dosis" pitchFamily="2" charset="0"/>
                        </a:rPr>
                        <a:t>MAE</a:t>
                      </a:r>
                      <a:endParaRPr lang="en-US" sz="1600">
                        <a:latin typeface="Dosis" pitchFamily="2" charset="0"/>
                      </a:endParaRP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7AC1"/>
                    </a:solidFill>
                  </a:tcPr>
                </a:tc>
                <a:extLst>
                  <a:ext uri="{0D108BD9-81ED-4DB2-BD59-A6C34878D82A}">
                    <a16:rowId xmlns:a16="http://schemas.microsoft.com/office/drawing/2014/main" val="10000"/>
                  </a:ext>
                </a:extLst>
              </a:tr>
              <a:tr h="1242848">
                <a:tc>
                  <a:txBody>
                    <a:bodyPr/>
                    <a:lstStyle/>
                    <a:p>
                      <a:pPr algn="ctr">
                        <a:defRPr/>
                      </a:pPr>
                      <a:r>
                        <a:rPr lang="en-US" sz="2000">
                          <a:solidFill>
                            <a:srgbClr val="000000"/>
                          </a:solidFill>
                          <a:latin typeface="Dosis" pitchFamily="2" charset="0"/>
                        </a:rPr>
                        <a:t>Before Tuning</a:t>
                      </a:r>
                      <a:endParaRPr lang="en-US" sz="1600">
                        <a:latin typeface="Dosis" pitchFamily="2" charset="0"/>
                      </a:endParaRP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2000" dirty="0">
                          <a:solidFill>
                            <a:srgbClr val="000000"/>
                          </a:solidFill>
                          <a:latin typeface="Dosis" pitchFamily="2" charset="0"/>
                        </a:rPr>
                        <a:t>90.24%</a:t>
                      </a:r>
                      <a:endParaRPr lang="en-US" sz="1600" dirty="0">
                        <a:latin typeface="Dosis" pitchFamily="2" charset="0"/>
                      </a:endParaRP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2000" dirty="0">
                          <a:solidFill>
                            <a:srgbClr val="000000"/>
                          </a:solidFill>
                          <a:latin typeface="Dosis" pitchFamily="2" charset="0"/>
                        </a:rPr>
                        <a:t>90.65%</a:t>
                      </a:r>
                      <a:endParaRPr lang="en-US" sz="1600" dirty="0">
                        <a:latin typeface="Dosis" pitchFamily="2" charset="0"/>
                      </a:endParaRP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2000" dirty="0">
                          <a:solidFill>
                            <a:srgbClr val="000000"/>
                          </a:solidFill>
                          <a:latin typeface="Dosis" pitchFamily="2" charset="0"/>
                        </a:rPr>
                        <a:t>2562.58</a:t>
                      </a:r>
                      <a:endParaRPr lang="en-US" sz="1600" dirty="0">
                        <a:latin typeface="Dosis" pitchFamily="2" charset="0"/>
                      </a:endParaRP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2000">
                          <a:solidFill>
                            <a:srgbClr val="000000"/>
                          </a:solidFill>
                          <a:latin typeface="Dosis" pitchFamily="2" charset="0"/>
                        </a:rPr>
                        <a:t>1733.96</a:t>
                      </a:r>
                      <a:endParaRPr lang="en-US" sz="1600">
                        <a:latin typeface="Dosis" pitchFamily="2" charset="0"/>
                      </a:endParaRP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67103">
                <a:tc>
                  <a:txBody>
                    <a:bodyPr/>
                    <a:lstStyle/>
                    <a:p>
                      <a:pPr algn="ctr">
                        <a:defRPr/>
                      </a:pPr>
                      <a:r>
                        <a:rPr lang="en-US" sz="2000">
                          <a:solidFill>
                            <a:srgbClr val="000000"/>
                          </a:solidFill>
                          <a:latin typeface="Dosis" pitchFamily="2" charset="0"/>
                        </a:rPr>
                        <a:t>After Tuning</a:t>
                      </a:r>
                      <a:endParaRPr lang="en-US" sz="1600">
                        <a:latin typeface="Dosis" pitchFamily="2" charset="0"/>
                      </a:endParaRP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2000">
                          <a:solidFill>
                            <a:srgbClr val="000000"/>
                          </a:solidFill>
                          <a:latin typeface="Dosis" pitchFamily="2" charset="0"/>
                        </a:rPr>
                        <a:t>91.15%</a:t>
                      </a:r>
                      <a:endParaRPr lang="en-US" sz="1600">
                        <a:latin typeface="Dosis" pitchFamily="2" charset="0"/>
                      </a:endParaRP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2000">
                          <a:solidFill>
                            <a:srgbClr val="000000"/>
                          </a:solidFill>
                          <a:latin typeface="Dosis" pitchFamily="2" charset="0"/>
                        </a:rPr>
                        <a:t>91.82%</a:t>
                      </a:r>
                      <a:endParaRPr lang="en-US" sz="1600">
                        <a:latin typeface="Dosis" pitchFamily="2" charset="0"/>
                      </a:endParaRP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2000" dirty="0">
                          <a:solidFill>
                            <a:srgbClr val="000000"/>
                          </a:solidFill>
                          <a:latin typeface="Dosis" pitchFamily="2" charset="0"/>
                        </a:rPr>
                        <a:t>2440.31</a:t>
                      </a:r>
                      <a:endParaRPr lang="en-US" sz="1600" dirty="0">
                        <a:latin typeface="Dosis" pitchFamily="2" charset="0"/>
                      </a:endParaRP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2000" dirty="0">
                          <a:solidFill>
                            <a:srgbClr val="000000"/>
                          </a:solidFill>
                          <a:latin typeface="Dosis" pitchFamily="2" charset="0"/>
                        </a:rPr>
                        <a:t>1610.64</a:t>
                      </a:r>
                      <a:endParaRPr lang="en-US" sz="1600" dirty="0">
                        <a:latin typeface="Dosis" pitchFamily="2" charset="0"/>
                      </a:endParaRP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8420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Google Shape;86;p9">
            <a:extLst>
              <a:ext uri="{FF2B5EF4-FFF2-40B4-BE49-F238E27FC236}">
                <a16:creationId xmlns:a16="http://schemas.microsoft.com/office/drawing/2014/main" id="{51833238-1B10-A229-A495-DBAE4A9A823D}"/>
              </a:ext>
            </a:extLst>
          </p:cNvPr>
          <p:cNvSpPr txBox="1"/>
          <p:nvPr/>
        </p:nvSpPr>
        <p:spPr>
          <a:xfrm>
            <a:off x="829498" y="5568009"/>
            <a:ext cx="10533000" cy="904823"/>
          </a:xfrm>
          <a:prstGeom prst="rect">
            <a:avLst/>
          </a:prstGeom>
          <a:noFill/>
          <a:ln>
            <a:noFill/>
          </a:ln>
        </p:spPr>
        <p:txBody>
          <a:bodyPr spcFirstLastPara="1" wrap="square" lIns="91425" tIns="45700" rIns="91425" bIns="45700" anchor="t" anchorCtr="0">
            <a:spAutoFit/>
          </a:bodyPr>
          <a:lstStyle/>
          <a:p>
            <a:pPr marR="0" lvl="0" algn="l" rtl="0">
              <a:lnSpc>
                <a:spcPct val="165000"/>
              </a:lnSpc>
              <a:spcBef>
                <a:spcPts val="0"/>
              </a:spcBef>
              <a:spcAft>
                <a:spcPts val="0"/>
              </a:spcAft>
            </a:pPr>
            <a:r>
              <a:rPr lang="en-US" sz="1600" dirty="0">
                <a:solidFill>
                  <a:schemeClr val="dk1"/>
                </a:solidFill>
                <a:latin typeface="Dosis"/>
                <a:ea typeface="Dosis"/>
                <a:cs typeface="Dosis"/>
                <a:sym typeface="Dosis"/>
              </a:rPr>
              <a:t>Dari Feature Importance </a:t>
            </a:r>
            <a:r>
              <a:rPr lang="en-US" sz="1600" dirty="0" err="1">
                <a:solidFill>
                  <a:schemeClr val="dk1"/>
                </a:solidFill>
                <a:latin typeface="Dosis"/>
                <a:ea typeface="Dosis"/>
                <a:cs typeface="Dosis"/>
                <a:sym typeface="Dosis"/>
              </a:rPr>
              <a:t>didapatkan</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bahwa</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fitur</a:t>
            </a:r>
            <a:r>
              <a:rPr lang="en-US" sz="1600" dirty="0">
                <a:solidFill>
                  <a:schemeClr val="dk1"/>
                </a:solidFill>
                <a:latin typeface="Dosis"/>
                <a:ea typeface="Dosis"/>
                <a:cs typeface="Dosis"/>
                <a:sym typeface="Dosis"/>
              </a:rPr>
              <a:t> rank (model) </a:t>
            </a:r>
            <a:r>
              <a:rPr lang="en-US" sz="1600" dirty="0" err="1">
                <a:solidFill>
                  <a:schemeClr val="dk1"/>
                </a:solidFill>
                <a:latin typeface="Dosis"/>
                <a:ea typeface="Dosis"/>
                <a:cs typeface="Dosis"/>
                <a:sym typeface="Dosis"/>
              </a:rPr>
              <a:t>mendominasi</a:t>
            </a:r>
            <a:r>
              <a:rPr lang="en-US" sz="1600" dirty="0">
                <a:solidFill>
                  <a:schemeClr val="dk1"/>
                </a:solidFill>
                <a:latin typeface="Dosis"/>
                <a:ea typeface="Dosis"/>
                <a:cs typeface="Dosis"/>
                <a:sym typeface="Dosis"/>
              </a:rPr>
              <a:t> top 10 </a:t>
            </a:r>
            <a:r>
              <a:rPr lang="en-US" sz="1600" dirty="0" err="1">
                <a:solidFill>
                  <a:schemeClr val="dk1"/>
                </a:solidFill>
                <a:latin typeface="Dosis"/>
                <a:ea typeface="Dosis"/>
                <a:cs typeface="Dosis"/>
                <a:sym typeface="Dosis"/>
              </a:rPr>
              <a:t>fitur</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artinya</a:t>
            </a:r>
            <a:r>
              <a:rPr lang="en-US" sz="1600" dirty="0">
                <a:solidFill>
                  <a:schemeClr val="dk1"/>
                </a:solidFill>
                <a:latin typeface="Dosis"/>
                <a:ea typeface="Dosis"/>
                <a:cs typeface="Dosis"/>
                <a:sym typeface="Dosis"/>
              </a:rPr>
              <a:t> </a:t>
            </a:r>
            <a:r>
              <a:rPr lang="en-US" sz="1600" b="1" dirty="0" err="1">
                <a:solidFill>
                  <a:schemeClr val="dk1"/>
                </a:solidFill>
                <a:latin typeface="Dosis"/>
                <a:ea typeface="Dosis"/>
                <a:cs typeface="Dosis"/>
                <a:sym typeface="Dosis"/>
              </a:rPr>
              <a:t>penentuan</a:t>
            </a:r>
            <a:r>
              <a:rPr lang="en-US" sz="1600" b="1" dirty="0">
                <a:solidFill>
                  <a:schemeClr val="dk1"/>
                </a:solidFill>
                <a:latin typeface="Dosis"/>
                <a:ea typeface="Dosis"/>
                <a:cs typeface="Dosis"/>
                <a:sym typeface="Dosis"/>
              </a:rPr>
              <a:t> </a:t>
            </a:r>
            <a:r>
              <a:rPr lang="en-US" sz="1600" b="1" dirty="0" err="1">
                <a:solidFill>
                  <a:schemeClr val="dk1"/>
                </a:solidFill>
                <a:latin typeface="Dosis"/>
                <a:ea typeface="Dosis"/>
                <a:cs typeface="Dosis"/>
                <a:sym typeface="Dosis"/>
              </a:rPr>
              <a:t>harga</a:t>
            </a:r>
            <a:r>
              <a:rPr lang="en-US" sz="1600" b="1" dirty="0">
                <a:solidFill>
                  <a:schemeClr val="dk1"/>
                </a:solidFill>
                <a:latin typeface="Dosis"/>
                <a:ea typeface="Dosis"/>
                <a:cs typeface="Dosis"/>
                <a:sym typeface="Dosis"/>
              </a:rPr>
              <a:t> sangat </a:t>
            </a:r>
            <a:r>
              <a:rPr lang="en-US" sz="1600" b="1" dirty="0" err="1">
                <a:solidFill>
                  <a:schemeClr val="dk1"/>
                </a:solidFill>
                <a:latin typeface="Dosis"/>
                <a:ea typeface="Dosis"/>
                <a:cs typeface="Dosis"/>
                <a:sym typeface="Dosis"/>
              </a:rPr>
              <a:t>bergantung</a:t>
            </a:r>
            <a:r>
              <a:rPr lang="en-US" sz="1600" b="1" dirty="0">
                <a:solidFill>
                  <a:schemeClr val="dk1"/>
                </a:solidFill>
                <a:latin typeface="Dosis"/>
                <a:ea typeface="Dosis"/>
                <a:cs typeface="Dosis"/>
                <a:sym typeface="Dosis"/>
              </a:rPr>
              <a:t> pada rank (model) </a:t>
            </a:r>
            <a:r>
              <a:rPr lang="en-US" sz="1600" b="1" dirty="0" err="1">
                <a:solidFill>
                  <a:schemeClr val="dk1"/>
                </a:solidFill>
                <a:latin typeface="Dosis"/>
                <a:ea typeface="Dosis"/>
                <a:cs typeface="Dosis"/>
                <a:sym typeface="Dosis"/>
              </a:rPr>
              <a:t>kendaraan</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Setelah</a:t>
            </a:r>
            <a:r>
              <a:rPr lang="en-US" sz="1600" dirty="0">
                <a:solidFill>
                  <a:schemeClr val="dk1"/>
                </a:solidFill>
                <a:latin typeface="Dosis"/>
                <a:ea typeface="Dosis"/>
                <a:cs typeface="Dosis"/>
                <a:sym typeface="Dosis"/>
              </a:rPr>
              <a:t> itu </a:t>
            </a:r>
            <a:r>
              <a:rPr lang="en-US" sz="1600" b="1" dirty="0">
                <a:solidFill>
                  <a:schemeClr val="dk1"/>
                </a:solidFill>
                <a:latin typeface="Dosis"/>
                <a:ea typeface="Dosis"/>
                <a:cs typeface="Dosis"/>
                <a:sym typeface="Dosis"/>
              </a:rPr>
              <a:t>brand, odometer dan body </a:t>
            </a:r>
            <a:r>
              <a:rPr lang="en-US" sz="1600" dirty="0">
                <a:solidFill>
                  <a:schemeClr val="dk1"/>
                </a:solidFill>
                <a:latin typeface="Dosis"/>
                <a:ea typeface="Dosis"/>
                <a:cs typeface="Dosis"/>
                <a:sym typeface="Dosis"/>
              </a:rPr>
              <a:t>juga </a:t>
            </a:r>
            <a:r>
              <a:rPr lang="en-US" sz="1600" b="1" dirty="0" err="1">
                <a:solidFill>
                  <a:schemeClr val="dk1"/>
                </a:solidFill>
                <a:latin typeface="Dosis"/>
                <a:ea typeface="Dosis"/>
                <a:cs typeface="Dosis"/>
                <a:sym typeface="Dosis"/>
              </a:rPr>
              <a:t>memiliki</a:t>
            </a:r>
            <a:r>
              <a:rPr lang="en-US" sz="1600" b="1" dirty="0">
                <a:solidFill>
                  <a:schemeClr val="dk1"/>
                </a:solidFill>
                <a:latin typeface="Dosis"/>
                <a:ea typeface="Dosis"/>
                <a:cs typeface="Dosis"/>
                <a:sym typeface="Dosis"/>
              </a:rPr>
              <a:t> </a:t>
            </a:r>
            <a:r>
              <a:rPr lang="en-US" sz="1600" b="1" dirty="0" err="1">
                <a:solidFill>
                  <a:schemeClr val="dk1"/>
                </a:solidFill>
                <a:latin typeface="Dosis"/>
                <a:ea typeface="Dosis"/>
                <a:cs typeface="Dosis"/>
                <a:sym typeface="Dosis"/>
              </a:rPr>
              <a:t>pengaruh</a:t>
            </a:r>
            <a:r>
              <a:rPr lang="en-US" sz="1600" b="1" dirty="0">
                <a:solidFill>
                  <a:schemeClr val="dk1"/>
                </a:solidFill>
                <a:latin typeface="Dosis"/>
                <a:ea typeface="Dosis"/>
                <a:cs typeface="Dosis"/>
                <a:sym typeface="Dosis"/>
              </a:rPr>
              <a:t> </a:t>
            </a:r>
            <a:r>
              <a:rPr lang="en-US" sz="1600" b="1" dirty="0" err="1">
                <a:solidFill>
                  <a:schemeClr val="dk1"/>
                </a:solidFill>
                <a:latin typeface="Dosis"/>
                <a:ea typeface="Dosis"/>
                <a:cs typeface="Dosis"/>
                <a:sym typeface="Dosis"/>
              </a:rPr>
              <a:t>terhadap</a:t>
            </a:r>
            <a:r>
              <a:rPr lang="en-US" sz="1600" b="1" dirty="0">
                <a:solidFill>
                  <a:schemeClr val="dk1"/>
                </a:solidFill>
                <a:latin typeface="Dosis"/>
                <a:ea typeface="Dosis"/>
                <a:cs typeface="Dosis"/>
                <a:sym typeface="Dosis"/>
              </a:rPr>
              <a:t> </a:t>
            </a:r>
            <a:r>
              <a:rPr lang="en-US" sz="1600" b="1" dirty="0" err="1">
                <a:solidFill>
                  <a:schemeClr val="dk1"/>
                </a:solidFill>
                <a:latin typeface="Dosis"/>
                <a:ea typeface="Dosis"/>
                <a:cs typeface="Dosis"/>
                <a:sym typeface="Dosis"/>
              </a:rPr>
              <a:t>harga</a:t>
            </a:r>
            <a:r>
              <a:rPr lang="en-US" sz="1600" b="1" dirty="0">
                <a:solidFill>
                  <a:schemeClr val="dk1"/>
                </a:solidFill>
                <a:latin typeface="Dosis"/>
                <a:ea typeface="Dosis"/>
                <a:cs typeface="Dosis"/>
                <a:sym typeface="Dosis"/>
              </a:rPr>
              <a:t> </a:t>
            </a:r>
            <a:r>
              <a:rPr lang="en-US" sz="1600" b="1" dirty="0" err="1">
                <a:solidFill>
                  <a:schemeClr val="dk1"/>
                </a:solidFill>
                <a:latin typeface="Dosis"/>
                <a:ea typeface="Dosis"/>
                <a:cs typeface="Dosis"/>
                <a:sym typeface="Dosis"/>
              </a:rPr>
              <a:t>jual</a:t>
            </a:r>
            <a:r>
              <a:rPr lang="en-US" sz="1600" b="1" dirty="0">
                <a:solidFill>
                  <a:schemeClr val="dk1"/>
                </a:solidFill>
                <a:latin typeface="Dosis"/>
                <a:ea typeface="Dosis"/>
                <a:cs typeface="Dosis"/>
                <a:sym typeface="Dosis"/>
              </a:rPr>
              <a:t> </a:t>
            </a:r>
            <a:r>
              <a:rPr lang="en-US" sz="1600" b="1" dirty="0" err="1">
                <a:solidFill>
                  <a:schemeClr val="dk1"/>
                </a:solidFill>
                <a:latin typeface="Dosis"/>
                <a:ea typeface="Dosis"/>
                <a:cs typeface="Dosis"/>
                <a:sym typeface="Dosis"/>
              </a:rPr>
              <a:t>mobil</a:t>
            </a:r>
            <a:r>
              <a:rPr lang="en-US" sz="1600" b="1" dirty="0">
                <a:solidFill>
                  <a:schemeClr val="dk1"/>
                </a:solidFill>
                <a:latin typeface="Dosis"/>
                <a:ea typeface="Dosis"/>
                <a:cs typeface="Dosis"/>
                <a:sym typeface="Dosis"/>
              </a:rPr>
              <a:t> </a:t>
            </a:r>
            <a:r>
              <a:rPr lang="en-US" sz="1600" b="1" dirty="0" err="1">
                <a:solidFill>
                  <a:schemeClr val="dk1"/>
                </a:solidFill>
                <a:latin typeface="Dosis"/>
                <a:ea typeface="Dosis"/>
                <a:cs typeface="Dosis"/>
                <a:sym typeface="Dosis"/>
              </a:rPr>
              <a:t>bekas</a:t>
            </a:r>
            <a:endParaRPr lang="en-US" sz="1600" b="1" dirty="0">
              <a:solidFill>
                <a:schemeClr val="dk1"/>
              </a:solidFill>
              <a:latin typeface="Dosis"/>
              <a:ea typeface="Dosis"/>
              <a:cs typeface="Dosis"/>
              <a:sym typeface="Dosis"/>
            </a:endParaRPr>
          </a:p>
        </p:txBody>
      </p:sp>
      <p:sp>
        <p:nvSpPr>
          <p:cNvPr id="5" name="Google Shape;85;p9">
            <a:extLst>
              <a:ext uri="{FF2B5EF4-FFF2-40B4-BE49-F238E27FC236}">
                <a16:creationId xmlns:a16="http://schemas.microsoft.com/office/drawing/2014/main" id="{5C36E1BE-F1D9-F10C-1416-60628FB2B080}"/>
              </a:ext>
            </a:extLst>
          </p:cNvPr>
          <p:cNvSpPr txBox="1"/>
          <p:nvPr/>
        </p:nvSpPr>
        <p:spPr>
          <a:xfrm>
            <a:off x="554183" y="188471"/>
            <a:ext cx="8936469" cy="789728"/>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4400" b="1" i="0" u="none" strike="noStrike" cap="none" dirty="0">
                <a:solidFill>
                  <a:srgbClr val="0198A3"/>
                </a:solidFill>
                <a:latin typeface="Montserrat"/>
                <a:ea typeface="Montserrat"/>
                <a:cs typeface="Montserrat"/>
                <a:sym typeface="Montserrat"/>
              </a:rPr>
              <a:t>Feature Importance</a:t>
            </a:r>
            <a:endParaRPr sz="4400" b="1" i="0" u="none" strike="noStrike" cap="none" dirty="0">
              <a:solidFill>
                <a:srgbClr val="0198A3"/>
              </a:solidFill>
              <a:latin typeface="Montserrat"/>
              <a:ea typeface="Montserrat"/>
              <a:cs typeface="Montserrat"/>
              <a:sym typeface="Montserrat"/>
            </a:endParaRPr>
          </a:p>
        </p:txBody>
      </p:sp>
      <p:pic>
        <p:nvPicPr>
          <p:cNvPr id="7" name="Picture 3">
            <a:extLst>
              <a:ext uri="{FF2B5EF4-FFF2-40B4-BE49-F238E27FC236}">
                <a16:creationId xmlns:a16="http://schemas.microsoft.com/office/drawing/2014/main" id="{3472AB32-829F-FE3E-ACF9-9F46C354A950}"/>
              </a:ext>
            </a:extLst>
          </p:cNvPr>
          <p:cNvPicPr>
            <a:picLocks noChangeAspect="1"/>
          </p:cNvPicPr>
          <p:nvPr/>
        </p:nvPicPr>
        <p:blipFill>
          <a:blip r:embed="rId3"/>
          <a:srcRect/>
          <a:stretch>
            <a:fillRect/>
          </a:stretch>
        </p:blipFill>
        <p:spPr>
          <a:xfrm>
            <a:off x="1480067" y="978199"/>
            <a:ext cx="9231863" cy="4589810"/>
          </a:xfrm>
          <a:prstGeom prst="rect">
            <a:avLst/>
          </a:prstGeom>
        </p:spPr>
      </p:pic>
    </p:spTree>
    <p:extLst>
      <p:ext uri="{BB962C8B-B14F-4D97-AF65-F5344CB8AC3E}">
        <p14:creationId xmlns:p14="http://schemas.microsoft.com/office/powerpoint/2010/main" val="307892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29533-2B9A-77F6-EAE5-A093291311AF}"/>
              </a:ext>
            </a:extLst>
          </p:cNvPr>
          <p:cNvSpPr>
            <a:spLocks noGrp="1"/>
          </p:cNvSpPr>
          <p:nvPr>
            <p:ph type="title"/>
          </p:nvPr>
        </p:nvSpPr>
        <p:spPr/>
        <p:txBody>
          <a:bodyPr>
            <a:normAutofit fontScale="90000"/>
          </a:bodyPr>
          <a:lstStyle/>
          <a:p>
            <a:r>
              <a:rPr lang="en-US" dirty="0" err="1"/>
              <a:t>Rekomendasi</a:t>
            </a:r>
            <a:r>
              <a:rPr lang="en-US" dirty="0"/>
              <a:t> </a:t>
            </a:r>
            <a:r>
              <a:rPr lang="en-US" dirty="0" err="1"/>
              <a:t>Bisnis</a:t>
            </a:r>
            <a:endParaRPr lang="id-ID" dirty="0"/>
          </a:p>
        </p:txBody>
      </p:sp>
      <p:sp>
        <p:nvSpPr>
          <p:cNvPr id="3" name="Text Placeholder 2">
            <a:extLst>
              <a:ext uri="{FF2B5EF4-FFF2-40B4-BE49-F238E27FC236}">
                <a16:creationId xmlns:a16="http://schemas.microsoft.com/office/drawing/2014/main" id="{415C23C6-8FD0-B91F-5F50-1877A6A43D65}"/>
              </a:ext>
            </a:extLst>
          </p:cNvPr>
          <p:cNvSpPr>
            <a:spLocks noGrp="1"/>
          </p:cNvSpPr>
          <p:nvPr>
            <p:ph type="body" idx="1"/>
          </p:nvPr>
        </p:nvSpPr>
        <p:spPr>
          <a:xfrm>
            <a:off x="415600" y="1536633"/>
            <a:ext cx="11361100" cy="4555200"/>
          </a:xfrm>
        </p:spPr>
        <p:txBody>
          <a:bodyPr/>
          <a:lstStyle/>
          <a:p>
            <a:r>
              <a:rPr lang="en-US" dirty="0"/>
              <a:t>Dari </a:t>
            </a:r>
            <a:r>
              <a:rPr lang="en-US" dirty="0" err="1"/>
              <a:t>hasil</a:t>
            </a:r>
            <a:r>
              <a:rPr lang="en-US" dirty="0"/>
              <a:t> </a:t>
            </a:r>
            <a:r>
              <a:rPr lang="en-US" dirty="0" err="1"/>
              <a:t>prediksi</a:t>
            </a:r>
            <a:r>
              <a:rPr lang="en-US" dirty="0"/>
              <a:t> </a:t>
            </a:r>
            <a:r>
              <a:rPr lang="en-US" dirty="0" err="1"/>
              <a:t>baru</a:t>
            </a:r>
            <a:r>
              <a:rPr lang="en-US" dirty="0"/>
              <a:t> </a:t>
            </a:r>
            <a:r>
              <a:rPr lang="en-US" dirty="0" err="1"/>
              <a:t>dibandingkan</a:t>
            </a:r>
            <a:r>
              <a:rPr lang="en-US" dirty="0"/>
              <a:t> </a:t>
            </a:r>
            <a:r>
              <a:rPr lang="en-US" dirty="0" err="1"/>
              <a:t>dengan</a:t>
            </a:r>
            <a:r>
              <a:rPr lang="en-US" dirty="0"/>
              <a:t> MMR dan </a:t>
            </a:r>
            <a:r>
              <a:rPr lang="en-US" dirty="0" err="1"/>
              <a:t>hitung</a:t>
            </a:r>
            <a:r>
              <a:rPr lang="en-US" dirty="0"/>
              <a:t> </a:t>
            </a:r>
            <a:r>
              <a:rPr lang="en-US" dirty="0" err="1"/>
              <a:t>selisih</a:t>
            </a:r>
            <a:r>
              <a:rPr lang="en-US" dirty="0"/>
              <a:t> </a:t>
            </a:r>
            <a:r>
              <a:rPr lang="en-US" dirty="0" err="1"/>
              <a:t>dengan</a:t>
            </a:r>
            <a:r>
              <a:rPr lang="en-US" dirty="0"/>
              <a:t> </a:t>
            </a:r>
            <a:r>
              <a:rPr lang="en-US" dirty="0" err="1"/>
              <a:t>sellingprice</a:t>
            </a:r>
            <a:r>
              <a:rPr lang="en-US" dirty="0"/>
              <a:t>.</a:t>
            </a:r>
          </a:p>
          <a:p>
            <a:r>
              <a:rPr lang="en-US" dirty="0" err="1"/>
              <a:t>Kemudian</a:t>
            </a:r>
            <a:r>
              <a:rPr lang="en-US" dirty="0"/>
              <a:t> di </a:t>
            </a:r>
            <a:r>
              <a:rPr lang="en-US" dirty="0" err="1"/>
              <a:t>hitung</a:t>
            </a:r>
            <a:r>
              <a:rPr lang="en-US" dirty="0"/>
              <a:t> </a:t>
            </a:r>
            <a:r>
              <a:rPr lang="en-US" dirty="0" err="1"/>
              <a:t>selisih</a:t>
            </a:r>
            <a:r>
              <a:rPr lang="en-US" dirty="0"/>
              <a:t> rata – </a:t>
            </a:r>
            <a:r>
              <a:rPr lang="en-US" dirty="0" err="1"/>
              <a:t>ratanya</a:t>
            </a:r>
            <a:endParaRPr lang="en-US" dirty="0"/>
          </a:p>
          <a:p>
            <a:r>
              <a:rPr lang="en-US" dirty="0"/>
              <a:t>Jika </a:t>
            </a:r>
            <a:r>
              <a:rPr lang="en-US" dirty="0" err="1"/>
              <a:t>dilihat</a:t>
            </a:r>
            <a:r>
              <a:rPr lang="en-US" dirty="0"/>
              <a:t> </a:t>
            </a:r>
            <a:r>
              <a:rPr lang="en-US" dirty="0" err="1"/>
              <a:t>dari</a:t>
            </a:r>
            <a:r>
              <a:rPr lang="en-US" dirty="0"/>
              <a:t> rata – rata </a:t>
            </a:r>
            <a:r>
              <a:rPr lang="en-US" b="1" dirty="0" err="1"/>
              <a:t>selisih</a:t>
            </a:r>
            <a:r>
              <a:rPr lang="en-US" b="1" dirty="0"/>
              <a:t> </a:t>
            </a:r>
            <a:r>
              <a:rPr lang="en-US" b="1" dirty="0" err="1"/>
              <a:t>baru</a:t>
            </a:r>
            <a:r>
              <a:rPr lang="en-US" b="1" dirty="0"/>
              <a:t> lebih </a:t>
            </a:r>
            <a:r>
              <a:rPr lang="en-US" b="1" dirty="0" err="1"/>
              <a:t>kecil</a:t>
            </a:r>
            <a:r>
              <a:rPr lang="en-US" b="1" dirty="0"/>
              <a:t> </a:t>
            </a:r>
            <a:r>
              <a:rPr lang="en-US" dirty="0" err="1"/>
              <a:t>dibandingkan</a:t>
            </a:r>
            <a:r>
              <a:rPr lang="en-US" dirty="0"/>
              <a:t> </a:t>
            </a:r>
            <a:r>
              <a:rPr lang="en-US" dirty="0" err="1"/>
              <a:t>dengan</a:t>
            </a:r>
            <a:r>
              <a:rPr lang="en-US" dirty="0"/>
              <a:t> </a:t>
            </a:r>
            <a:r>
              <a:rPr lang="en-US" b="1" dirty="0" err="1"/>
              <a:t>selisih</a:t>
            </a:r>
            <a:r>
              <a:rPr lang="en-US" b="1" dirty="0"/>
              <a:t> MMR, </a:t>
            </a:r>
            <a:r>
              <a:rPr lang="en-US" dirty="0" err="1"/>
              <a:t>artinya</a:t>
            </a:r>
            <a:r>
              <a:rPr lang="en-US" dirty="0"/>
              <a:t> </a:t>
            </a:r>
            <a:r>
              <a:rPr lang="en-US" dirty="0" err="1"/>
              <a:t>prediksi</a:t>
            </a:r>
            <a:r>
              <a:rPr lang="en-US" dirty="0"/>
              <a:t> </a:t>
            </a:r>
            <a:r>
              <a:rPr lang="en-US" dirty="0" err="1"/>
              <a:t>kita</a:t>
            </a:r>
            <a:r>
              <a:rPr lang="en-US" dirty="0"/>
              <a:t> </a:t>
            </a:r>
            <a:r>
              <a:rPr lang="en-US" dirty="0" err="1"/>
              <a:t>secara</a:t>
            </a:r>
            <a:r>
              <a:rPr lang="en-US" dirty="0"/>
              <a:t> </a:t>
            </a:r>
            <a:r>
              <a:rPr lang="en-US" dirty="0" err="1"/>
              <a:t>keseluruhan</a:t>
            </a:r>
            <a:r>
              <a:rPr lang="en-US" dirty="0"/>
              <a:t> lebih </a:t>
            </a:r>
            <a:r>
              <a:rPr lang="en-US" dirty="0" err="1"/>
              <a:t>mendekati</a:t>
            </a:r>
            <a:r>
              <a:rPr lang="en-US" dirty="0"/>
              <a:t> </a:t>
            </a:r>
            <a:r>
              <a:rPr lang="en-US" dirty="0" err="1"/>
              <a:t>harga</a:t>
            </a:r>
            <a:r>
              <a:rPr lang="en-US" dirty="0"/>
              <a:t> </a:t>
            </a:r>
            <a:r>
              <a:rPr lang="en-US" dirty="0" err="1"/>
              <a:t>sellingprice</a:t>
            </a:r>
            <a:r>
              <a:rPr lang="en-US" dirty="0"/>
              <a:t> </a:t>
            </a:r>
            <a:r>
              <a:rPr lang="en-US" dirty="0" err="1"/>
              <a:t>sebenarnya</a:t>
            </a:r>
            <a:endParaRPr lang="id-ID" b="1" dirty="0"/>
          </a:p>
        </p:txBody>
      </p:sp>
      <p:pic>
        <p:nvPicPr>
          <p:cNvPr id="7" name="Picture 6">
            <a:extLst>
              <a:ext uri="{FF2B5EF4-FFF2-40B4-BE49-F238E27FC236}">
                <a16:creationId xmlns:a16="http://schemas.microsoft.com/office/drawing/2014/main" id="{B5DD70C2-6711-2AF7-DDBF-B7AC49C00BD6}"/>
              </a:ext>
            </a:extLst>
          </p:cNvPr>
          <p:cNvPicPr>
            <a:picLocks noChangeAspect="1"/>
          </p:cNvPicPr>
          <p:nvPr/>
        </p:nvPicPr>
        <p:blipFill>
          <a:blip r:embed="rId2"/>
          <a:stretch>
            <a:fillRect/>
          </a:stretch>
        </p:blipFill>
        <p:spPr>
          <a:xfrm>
            <a:off x="924909" y="3429000"/>
            <a:ext cx="6439777" cy="3123902"/>
          </a:xfrm>
          <a:prstGeom prst="rect">
            <a:avLst/>
          </a:prstGeom>
        </p:spPr>
      </p:pic>
      <p:pic>
        <p:nvPicPr>
          <p:cNvPr id="9" name="Picture 8">
            <a:extLst>
              <a:ext uri="{FF2B5EF4-FFF2-40B4-BE49-F238E27FC236}">
                <a16:creationId xmlns:a16="http://schemas.microsoft.com/office/drawing/2014/main" id="{DFADE55C-30C8-673D-CFDD-83D5BFF8AB5D}"/>
              </a:ext>
            </a:extLst>
          </p:cNvPr>
          <p:cNvPicPr>
            <a:picLocks noChangeAspect="1"/>
          </p:cNvPicPr>
          <p:nvPr/>
        </p:nvPicPr>
        <p:blipFill>
          <a:blip r:embed="rId3"/>
          <a:stretch>
            <a:fillRect/>
          </a:stretch>
        </p:blipFill>
        <p:spPr>
          <a:xfrm>
            <a:off x="8298928" y="4193233"/>
            <a:ext cx="2543530" cy="1419423"/>
          </a:xfrm>
          <a:prstGeom prst="rect">
            <a:avLst/>
          </a:prstGeom>
        </p:spPr>
      </p:pic>
    </p:spTree>
    <p:extLst>
      <p:ext uri="{BB962C8B-B14F-4D97-AF65-F5344CB8AC3E}">
        <p14:creationId xmlns:p14="http://schemas.microsoft.com/office/powerpoint/2010/main" val="1207326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2"/>
          <p:cNvSpPr txBox="1"/>
          <p:nvPr/>
        </p:nvSpPr>
        <p:spPr>
          <a:xfrm>
            <a:off x="1041725" y="1887700"/>
            <a:ext cx="10533000" cy="2169784"/>
          </a:xfrm>
          <a:prstGeom prst="rect">
            <a:avLst/>
          </a:prstGeom>
          <a:noFill/>
          <a:ln>
            <a:noFill/>
          </a:ln>
        </p:spPr>
        <p:txBody>
          <a:bodyPr spcFirstLastPara="1" wrap="square" lIns="91425" tIns="45700" rIns="91425" bIns="45700" anchor="t" anchorCtr="0">
            <a:spAutoFit/>
          </a:bodyPr>
          <a:lstStyle/>
          <a:p>
            <a:pPr algn="just">
              <a:lnSpc>
                <a:spcPts val="2726"/>
              </a:lnSpc>
            </a:pPr>
            <a:r>
              <a:rPr lang="en-US" sz="2000" spc="194" dirty="0" err="1">
                <a:solidFill>
                  <a:srgbClr val="000000"/>
                </a:solidFill>
                <a:latin typeface="Glacial Indifference"/>
              </a:rPr>
              <a:t>Selain</a:t>
            </a:r>
            <a:r>
              <a:rPr lang="en-US" sz="2000" spc="194" dirty="0">
                <a:solidFill>
                  <a:srgbClr val="000000"/>
                </a:solidFill>
                <a:latin typeface="Glacial Indifference"/>
              </a:rPr>
              <a:t> </a:t>
            </a:r>
            <a:r>
              <a:rPr lang="en-US" sz="2000" spc="194" dirty="0" err="1">
                <a:solidFill>
                  <a:srgbClr val="000000"/>
                </a:solidFill>
                <a:latin typeface="Glacial Indifference"/>
              </a:rPr>
              <a:t>masalah</a:t>
            </a:r>
            <a:r>
              <a:rPr lang="en-US" sz="2000" spc="194" dirty="0">
                <a:solidFill>
                  <a:srgbClr val="000000"/>
                </a:solidFill>
                <a:latin typeface="Glacial Indifference"/>
              </a:rPr>
              <a:t> </a:t>
            </a:r>
            <a:r>
              <a:rPr lang="en-US" sz="2000" spc="194" dirty="0" err="1">
                <a:solidFill>
                  <a:srgbClr val="000000"/>
                </a:solidFill>
                <a:latin typeface="Glacial Indifference"/>
              </a:rPr>
              <a:t>penentuan</a:t>
            </a:r>
            <a:r>
              <a:rPr lang="en-US" sz="2000" spc="194" dirty="0">
                <a:solidFill>
                  <a:srgbClr val="000000"/>
                </a:solidFill>
                <a:latin typeface="Glacial Indifference"/>
              </a:rPr>
              <a:t> </a:t>
            </a:r>
            <a:r>
              <a:rPr lang="en-US" sz="2000" spc="194" dirty="0" err="1">
                <a:solidFill>
                  <a:srgbClr val="000000"/>
                </a:solidFill>
                <a:latin typeface="Glacial Indifference"/>
              </a:rPr>
              <a:t>harga</a:t>
            </a:r>
            <a:r>
              <a:rPr lang="en-US" sz="2000" spc="194" dirty="0">
                <a:solidFill>
                  <a:srgbClr val="000000"/>
                </a:solidFill>
                <a:latin typeface="Glacial Indifference"/>
              </a:rPr>
              <a:t> </a:t>
            </a:r>
            <a:r>
              <a:rPr lang="en-US" sz="2000" spc="194" dirty="0" err="1">
                <a:solidFill>
                  <a:srgbClr val="000000"/>
                </a:solidFill>
                <a:latin typeface="Glacial Indifference"/>
              </a:rPr>
              <a:t>mobil</a:t>
            </a:r>
            <a:r>
              <a:rPr lang="en-US" sz="2000" spc="194" dirty="0">
                <a:solidFill>
                  <a:srgbClr val="000000"/>
                </a:solidFill>
                <a:latin typeface="Glacial Indifference"/>
              </a:rPr>
              <a:t> </a:t>
            </a:r>
            <a:r>
              <a:rPr lang="en-US" sz="2000" spc="194" dirty="0" err="1">
                <a:solidFill>
                  <a:srgbClr val="000000"/>
                </a:solidFill>
                <a:latin typeface="Glacial Indifference"/>
              </a:rPr>
              <a:t>bekas</a:t>
            </a:r>
            <a:r>
              <a:rPr lang="en-US" sz="2000" spc="194" dirty="0">
                <a:solidFill>
                  <a:srgbClr val="000000"/>
                </a:solidFill>
                <a:latin typeface="Glacial Indifference"/>
              </a:rPr>
              <a:t>, PT </a:t>
            </a:r>
            <a:r>
              <a:rPr lang="en-US" sz="2000" spc="194" dirty="0" err="1">
                <a:solidFill>
                  <a:srgbClr val="000000"/>
                </a:solidFill>
                <a:latin typeface="Glacial Indifference"/>
              </a:rPr>
              <a:t>Otokar</a:t>
            </a:r>
            <a:r>
              <a:rPr lang="en-US" sz="2000" spc="194" dirty="0">
                <a:solidFill>
                  <a:srgbClr val="000000"/>
                </a:solidFill>
                <a:latin typeface="Glacial Indifference"/>
              </a:rPr>
              <a:t> juga </a:t>
            </a:r>
            <a:r>
              <a:rPr lang="en-US" sz="2000" spc="194" dirty="0" err="1">
                <a:solidFill>
                  <a:srgbClr val="000000"/>
                </a:solidFill>
                <a:latin typeface="Glacial Indifference"/>
              </a:rPr>
              <a:t>memiliki</a:t>
            </a:r>
            <a:r>
              <a:rPr lang="en-US" sz="2000" spc="194" dirty="0">
                <a:solidFill>
                  <a:srgbClr val="000000"/>
                </a:solidFill>
                <a:latin typeface="Glacial Indifference"/>
              </a:rPr>
              <a:t> </a:t>
            </a:r>
            <a:r>
              <a:rPr lang="en-US" sz="2000" spc="194" dirty="0" err="1">
                <a:solidFill>
                  <a:srgbClr val="000000"/>
                </a:solidFill>
                <a:latin typeface="Glacial Indifference"/>
              </a:rPr>
              <a:t>masalah</a:t>
            </a:r>
            <a:r>
              <a:rPr lang="en-US" sz="2000" spc="194" dirty="0">
                <a:solidFill>
                  <a:srgbClr val="000000"/>
                </a:solidFill>
                <a:latin typeface="Glacial Indifference"/>
              </a:rPr>
              <a:t> </a:t>
            </a:r>
            <a:r>
              <a:rPr lang="en-US" sz="2000" spc="194" dirty="0" err="1">
                <a:solidFill>
                  <a:srgbClr val="000000"/>
                </a:solidFill>
                <a:latin typeface="Glacial Indifference"/>
              </a:rPr>
              <a:t>terkait</a:t>
            </a:r>
            <a:r>
              <a:rPr lang="en-US" sz="2000" spc="194" dirty="0">
                <a:solidFill>
                  <a:srgbClr val="000000"/>
                </a:solidFill>
                <a:latin typeface="Glacial Indifference"/>
              </a:rPr>
              <a:t> </a:t>
            </a:r>
            <a:r>
              <a:rPr lang="en-US" sz="2000" b="1" spc="194" dirty="0" err="1">
                <a:solidFill>
                  <a:srgbClr val="000000"/>
                </a:solidFill>
                <a:latin typeface="Glacial Indifference"/>
              </a:rPr>
              <a:t>kapasitas</a:t>
            </a:r>
            <a:r>
              <a:rPr lang="en-US" sz="2000" b="1" spc="194" dirty="0">
                <a:solidFill>
                  <a:srgbClr val="000000"/>
                </a:solidFill>
                <a:latin typeface="Glacial Indifference"/>
              </a:rPr>
              <a:t> </a:t>
            </a:r>
            <a:r>
              <a:rPr lang="en-US" sz="2000" b="1" spc="194" dirty="0" err="1">
                <a:solidFill>
                  <a:srgbClr val="000000"/>
                </a:solidFill>
                <a:latin typeface="Glacial Indifference"/>
              </a:rPr>
              <a:t>penyimpanan</a:t>
            </a:r>
            <a:r>
              <a:rPr lang="en-US" sz="2000" b="1" spc="194" dirty="0">
                <a:solidFill>
                  <a:srgbClr val="000000"/>
                </a:solidFill>
                <a:latin typeface="Glacial Indifference"/>
              </a:rPr>
              <a:t> </a:t>
            </a:r>
            <a:r>
              <a:rPr lang="en-US" sz="2000" b="1" spc="194" dirty="0" err="1">
                <a:solidFill>
                  <a:srgbClr val="000000"/>
                </a:solidFill>
                <a:latin typeface="Glacial Indifference"/>
              </a:rPr>
              <a:t>atau</a:t>
            </a:r>
            <a:r>
              <a:rPr lang="en-US" sz="2000" b="1" spc="194" dirty="0">
                <a:solidFill>
                  <a:srgbClr val="000000"/>
                </a:solidFill>
                <a:latin typeface="Glacial Indifference"/>
              </a:rPr>
              <a:t> </a:t>
            </a:r>
            <a:r>
              <a:rPr lang="en-US" sz="2000" b="1" spc="194" dirty="0">
                <a:solidFill>
                  <a:srgbClr val="000000"/>
                </a:solidFill>
                <a:latin typeface="Glacial Indifference Bold"/>
              </a:rPr>
              <a:t>showroom </a:t>
            </a:r>
            <a:r>
              <a:rPr lang="en-US" sz="2000" b="1" spc="194" dirty="0" err="1">
                <a:solidFill>
                  <a:srgbClr val="000000"/>
                </a:solidFill>
                <a:latin typeface="Glacial Indifference Bold"/>
              </a:rPr>
              <a:t>mobil</a:t>
            </a:r>
            <a:r>
              <a:rPr lang="en-US" sz="2000" b="1" spc="194" dirty="0">
                <a:solidFill>
                  <a:srgbClr val="000000"/>
                </a:solidFill>
                <a:latin typeface="Glacial Indifference Bold"/>
              </a:rPr>
              <a:t> yang </a:t>
            </a:r>
            <a:r>
              <a:rPr lang="en-US" sz="2000" b="1" spc="194" dirty="0" err="1">
                <a:solidFill>
                  <a:srgbClr val="000000"/>
                </a:solidFill>
                <a:latin typeface="Glacial Indifference Bold"/>
              </a:rPr>
              <a:t>terbatas</a:t>
            </a:r>
            <a:r>
              <a:rPr lang="en-US" sz="2000" b="1" spc="194" dirty="0">
                <a:solidFill>
                  <a:srgbClr val="000000"/>
                </a:solidFill>
                <a:latin typeface="Glacial Indifference Bold"/>
              </a:rPr>
              <a:t> </a:t>
            </a:r>
            <a:r>
              <a:rPr lang="en-US" sz="2000" b="1" spc="194" dirty="0" err="1">
                <a:solidFill>
                  <a:srgbClr val="000000"/>
                </a:solidFill>
                <a:latin typeface="Glacial Indifference Bold"/>
              </a:rPr>
              <a:t>dengan</a:t>
            </a:r>
            <a:r>
              <a:rPr lang="en-US" sz="2000" b="1" spc="194" dirty="0">
                <a:solidFill>
                  <a:srgbClr val="000000"/>
                </a:solidFill>
                <a:latin typeface="Glacial Indifference Bold"/>
              </a:rPr>
              <a:t> </a:t>
            </a:r>
            <a:r>
              <a:rPr lang="en-US" sz="2000" b="1" spc="194" dirty="0" err="1">
                <a:solidFill>
                  <a:srgbClr val="000000"/>
                </a:solidFill>
                <a:latin typeface="Glacial Indifference Bold"/>
              </a:rPr>
              <a:t>kapasitas</a:t>
            </a:r>
            <a:r>
              <a:rPr lang="en-US" sz="2000" b="1" spc="194" dirty="0">
                <a:solidFill>
                  <a:srgbClr val="000000"/>
                </a:solidFill>
                <a:latin typeface="Glacial Indifference Bold"/>
              </a:rPr>
              <a:t> 100 </a:t>
            </a:r>
            <a:r>
              <a:rPr lang="en-US" sz="2000" b="1" spc="194" dirty="0" err="1">
                <a:solidFill>
                  <a:srgbClr val="000000"/>
                </a:solidFill>
                <a:latin typeface="Glacial Indifference Bold"/>
              </a:rPr>
              <a:t>mobil</a:t>
            </a:r>
            <a:r>
              <a:rPr lang="en-US" sz="2000" spc="194" dirty="0">
                <a:solidFill>
                  <a:srgbClr val="000000"/>
                </a:solidFill>
                <a:latin typeface="Glacial Indifference"/>
              </a:rPr>
              <a:t>. </a:t>
            </a:r>
            <a:r>
              <a:rPr lang="en-US" sz="2000" spc="194" dirty="0" err="1">
                <a:solidFill>
                  <a:srgbClr val="000000"/>
                </a:solidFill>
                <a:latin typeface="Glacial Indifference"/>
              </a:rPr>
              <a:t>Sedangkan</a:t>
            </a:r>
            <a:r>
              <a:rPr lang="en-US" sz="2000" spc="194" dirty="0">
                <a:solidFill>
                  <a:srgbClr val="000000"/>
                </a:solidFill>
                <a:latin typeface="Glacial Indifference"/>
              </a:rPr>
              <a:t> </a:t>
            </a:r>
            <a:r>
              <a:rPr lang="en-US" sz="2000" spc="194" dirty="0" err="1">
                <a:solidFill>
                  <a:srgbClr val="000000"/>
                </a:solidFill>
                <a:latin typeface="Glacial Indifference"/>
              </a:rPr>
              <a:t>banyak</a:t>
            </a:r>
            <a:r>
              <a:rPr lang="en-US" sz="2000" spc="194" dirty="0">
                <a:solidFill>
                  <a:srgbClr val="000000"/>
                </a:solidFill>
                <a:latin typeface="Glacial Indifference"/>
              </a:rPr>
              <a:t> seller yang </a:t>
            </a:r>
            <a:r>
              <a:rPr lang="en-US" sz="2000" spc="194" dirty="0" err="1">
                <a:solidFill>
                  <a:srgbClr val="000000"/>
                </a:solidFill>
                <a:latin typeface="Glacial Indifference"/>
              </a:rPr>
              <a:t>ingin</a:t>
            </a:r>
            <a:r>
              <a:rPr lang="en-US" sz="2000" spc="194" dirty="0">
                <a:solidFill>
                  <a:srgbClr val="000000"/>
                </a:solidFill>
                <a:latin typeface="Glacial Indifference"/>
              </a:rPr>
              <a:t> </a:t>
            </a:r>
            <a:r>
              <a:rPr lang="en-US" sz="2000" spc="194" dirty="0" err="1">
                <a:solidFill>
                  <a:srgbClr val="000000"/>
                </a:solidFill>
                <a:latin typeface="Glacial Indifference"/>
              </a:rPr>
              <a:t>menjual</a:t>
            </a:r>
            <a:r>
              <a:rPr lang="en-US" sz="2000" spc="194" dirty="0">
                <a:solidFill>
                  <a:srgbClr val="000000"/>
                </a:solidFill>
                <a:latin typeface="Glacial Indifference"/>
              </a:rPr>
              <a:t> </a:t>
            </a:r>
            <a:r>
              <a:rPr lang="en-US" sz="2000" spc="194" dirty="0" err="1">
                <a:solidFill>
                  <a:srgbClr val="000000"/>
                </a:solidFill>
                <a:latin typeface="Glacial Indifference"/>
              </a:rPr>
              <a:t>kendaraannya</a:t>
            </a:r>
            <a:r>
              <a:rPr lang="en-US" sz="2000" spc="194" dirty="0">
                <a:solidFill>
                  <a:srgbClr val="000000"/>
                </a:solidFill>
                <a:latin typeface="Glacial Indifference"/>
              </a:rPr>
              <a:t> di </a:t>
            </a:r>
            <a:r>
              <a:rPr lang="en-US" sz="2000" spc="194" dirty="0" err="1">
                <a:solidFill>
                  <a:srgbClr val="000000"/>
                </a:solidFill>
                <a:latin typeface="Glacial Indifference"/>
              </a:rPr>
              <a:t>Otokar</a:t>
            </a:r>
            <a:r>
              <a:rPr lang="en-US" sz="2000" spc="194" dirty="0">
                <a:solidFill>
                  <a:srgbClr val="000000"/>
                </a:solidFill>
                <a:latin typeface="Glacial Indifference"/>
              </a:rPr>
              <a:t> Showroom. </a:t>
            </a:r>
            <a:r>
              <a:rPr lang="en-US" sz="2000" b="1" spc="194" dirty="0" err="1">
                <a:solidFill>
                  <a:srgbClr val="000000"/>
                </a:solidFill>
                <a:latin typeface="Glacial Indifference Bold"/>
              </a:rPr>
              <a:t>Kendaraan</a:t>
            </a:r>
            <a:r>
              <a:rPr lang="en-US" sz="2000" b="1" spc="194" dirty="0">
                <a:solidFill>
                  <a:srgbClr val="000000"/>
                </a:solidFill>
                <a:latin typeface="Glacial Indifference Bold"/>
              </a:rPr>
              <a:t> </a:t>
            </a:r>
            <a:r>
              <a:rPr lang="en-US" sz="2000" b="1" spc="194" dirty="0" err="1">
                <a:solidFill>
                  <a:srgbClr val="000000"/>
                </a:solidFill>
                <a:latin typeface="Glacial Indifference Bold"/>
              </a:rPr>
              <a:t>seperti</a:t>
            </a:r>
            <a:r>
              <a:rPr lang="en-US" sz="2000" b="1" spc="194" dirty="0">
                <a:solidFill>
                  <a:srgbClr val="000000"/>
                </a:solidFill>
                <a:latin typeface="Glacial Indifference Bold"/>
              </a:rPr>
              <a:t> </a:t>
            </a:r>
            <a:r>
              <a:rPr lang="en-US" sz="2000" b="1" spc="194" dirty="0" err="1">
                <a:solidFill>
                  <a:srgbClr val="000000"/>
                </a:solidFill>
                <a:latin typeface="Glacial Indifference Bold"/>
              </a:rPr>
              <a:t>apa</a:t>
            </a:r>
            <a:r>
              <a:rPr lang="en-US" sz="2000" b="1" spc="194" dirty="0">
                <a:solidFill>
                  <a:srgbClr val="000000"/>
                </a:solidFill>
                <a:latin typeface="Glacial Indifference"/>
              </a:rPr>
              <a:t> </a:t>
            </a:r>
            <a:r>
              <a:rPr lang="en-US" sz="2000" spc="194" dirty="0">
                <a:solidFill>
                  <a:srgbClr val="000000"/>
                </a:solidFill>
                <a:latin typeface="Glacial Indifference"/>
              </a:rPr>
              <a:t>yang </a:t>
            </a:r>
            <a:r>
              <a:rPr lang="en-US" sz="2000" spc="194" dirty="0" err="1">
                <a:solidFill>
                  <a:srgbClr val="000000"/>
                </a:solidFill>
                <a:latin typeface="Glacial Indifference"/>
              </a:rPr>
              <a:t>harus</a:t>
            </a:r>
            <a:r>
              <a:rPr lang="en-US" sz="2000" spc="194" dirty="0">
                <a:solidFill>
                  <a:srgbClr val="000000"/>
                </a:solidFill>
                <a:latin typeface="Glacial Indifference"/>
              </a:rPr>
              <a:t> </a:t>
            </a:r>
            <a:r>
              <a:rPr lang="en-US" sz="2000" spc="194" dirty="0" err="1">
                <a:solidFill>
                  <a:srgbClr val="000000"/>
                </a:solidFill>
                <a:latin typeface="Glacial Indifference"/>
              </a:rPr>
              <a:t>mereka</a:t>
            </a:r>
            <a:r>
              <a:rPr lang="en-US" sz="2000" spc="194" dirty="0">
                <a:solidFill>
                  <a:srgbClr val="000000"/>
                </a:solidFill>
                <a:latin typeface="Glacial Indifference"/>
              </a:rPr>
              <a:t> </a:t>
            </a:r>
            <a:r>
              <a:rPr lang="en-US" sz="2000" b="1" spc="194" dirty="0" err="1">
                <a:solidFill>
                  <a:srgbClr val="000000"/>
                </a:solidFill>
                <a:latin typeface="Glacial Indifference Bold"/>
              </a:rPr>
              <a:t>prioritaskan</a:t>
            </a:r>
            <a:r>
              <a:rPr lang="en-US" sz="2000" spc="194" dirty="0">
                <a:solidFill>
                  <a:srgbClr val="000000"/>
                </a:solidFill>
                <a:latin typeface="Glacial Indifference Bold"/>
              </a:rPr>
              <a:t> </a:t>
            </a:r>
            <a:r>
              <a:rPr lang="en-US" sz="2000" spc="194" dirty="0">
                <a:solidFill>
                  <a:srgbClr val="000000"/>
                </a:solidFill>
                <a:latin typeface="Glacial Indifference"/>
              </a:rPr>
              <a:t>masuk ke </a:t>
            </a:r>
            <a:r>
              <a:rPr lang="en-US" sz="2000" spc="194" dirty="0" err="1">
                <a:solidFill>
                  <a:srgbClr val="000000"/>
                </a:solidFill>
                <a:latin typeface="Glacial Indifference"/>
              </a:rPr>
              <a:t>dalam</a:t>
            </a:r>
            <a:r>
              <a:rPr lang="en-US" sz="2000" spc="194" dirty="0">
                <a:solidFill>
                  <a:srgbClr val="000000"/>
                </a:solidFill>
                <a:latin typeface="Glacial Indifference"/>
              </a:rPr>
              <a:t> </a:t>
            </a:r>
            <a:r>
              <a:rPr lang="en-US" sz="2000" spc="194" dirty="0" err="1">
                <a:solidFill>
                  <a:srgbClr val="000000"/>
                </a:solidFill>
                <a:latin typeface="Glacial Indifference"/>
              </a:rPr>
              <a:t>Otokar</a:t>
            </a:r>
            <a:r>
              <a:rPr lang="en-US" sz="2000" spc="194" dirty="0">
                <a:solidFill>
                  <a:srgbClr val="000000"/>
                </a:solidFill>
                <a:latin typeface="Glacial Indifference"/>
              </a:rPr>
              <a:t> Showroom </a:t>
            </a:r>
            <a:r>
              <a:rPr lang="en-US" sz="2000" spc="194" dirty="0" err="1">
                <a:solidFill>
                  <a:srgbClr val="000000"/>
                </a:solidFill>
                <a:latin typeface="Glacial Indifference"/>
              </a:rPr>
              <a:t>untuk</a:t>
            </a:r>
            <a:r>
              <a:rPr lang="en-US" sz="2000" spc="194" dirty="0">
                <a:solidFill>
                  <a:srgbClr val="000000"/>
                </a:solidFill>
                <a:latin typeface="Glacial Indifference"/>
              </a:rPr>
              <a:t> </a:t>
            </a:r>
            <a:r>
              <a:rPr lang="en-US" sz="2000" b="1" spc="194" dirty="0" err="1">
                <a:solidFill>
                  <a:srgbClr val="000000"/>
                </a:solidFill>
                <a:latin typeface="Glacial Indifference Bold"/>
              </a:rPr>
              <a:t>meningkatkan</a:t>
            </a:r>
            <a:r>
              <a:rPr lang="en-US" sz="2000" b="1" spc="194" dirty="0">
                <a:solidFill>
                  <a:srgbClr val="000000"/>
                </a:solidFill>
                <a:latin typeface="Glacial Indifference Bold"/>
              </a:rPr>
              <a:t> revenue </a:t>
            </a:r>
            <a:r>
              <a:rPr lang="en-US" sz="2000" b="1" spc="194" dirty="0" err="1">
                <a:solidFill>
                  <a:srgbClr val="000000"/>
                </a:solidFill>
                <a:latin typeface="Glacial Indifference Bold"/>
              </a:rPr>
              <a:t>perusahaan</a:t>
            </a:r>
            <a:r>
              <a:rPr lang="en-US" sz="2000" spc="194" dirty="0">
                <a:solidFill>
                  <a:srgbClr val="000000"/>
                </a:solidFill>
                <a:latin typeface="Glacial Indifference Bold"/>
              </a:rPr>
              <a:t>?</a:t>
            </a:r>
            <a:r>
              <a:rPr lang="en-US" sz="2000" spc="194" dirty="0">
                <a:solidFill>
                  <a:srgbClr val="000000"/>
                </a:solidFill>
                <a:latin typeface="Glacial Indifference"/>
              </a:rPr>
              <a:t>   </a:t>
            </a:r>
          </a:p>
        </p:txBody>
      </p:sp>
      <p:sp>
        <p:nvSpPr>
          <p:cNvPr id="74" name="Google Shape;74;p2"/>
          <p:cNvSpPr txBox="1"/>
          <p:nvPr/>
        </p:nvSpPr>
        <p:spPr>
          <a:xfrm>
            <a:off x="1041720" y="696642"/>
            <a:ext cx="7352472" cy="599483"/>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None/>
            </a:pPr>
            <a:r>
              <a:rPr lang="en-US" sz="3200" b="1" dirty="0" err="1">
                <a:solidFill>
                  <a:srgbClr val="0198A3"/>
                </a:solidFill>
                <a:latin typeface="Montserrat"/>
                <a:ea typeface="Montserrat"/>
                <a:cs typeface="Montserrat"/>
                <a:sym typeface="Montserrat"/>
              </a:rPr>
              <a:t>Latar</a:t>
            </a:r>
            <a:r>
              <a:rPr lang="en-US" sz="3200" b="1" dirty="0">
                <a:solidFill>
                  <a:srgbClr val="0198A3"/>
                </a:solidFill>
                <a:latin typeface="Montserrat"/>
                <a:ea typeface="Montserrat"/>
                <a:cs typeface="Montserrat"/>
                <a:sym typeface="Montserrat"/>
              </a:rPr>
              <a:t> </a:t>
            </a:r>
            <a:r>
              <a:rPr lang="en-US" sz="3200" b="1" dirty="0" err="1">
                <a:solidFill>
                  <a:srgbClr val="0198A3"/>
                </a:solidFill>
                <a:latin typeface="Montserrat"/>
                <a:ea typeface="Montserrat"/>
                <a:cs typeface="Montserrat"/>
                <a:sym typeface="Montserrat"/>
              </a:rPr>
              <a:t>Belakang</a:t>
            </a:r>
            <a:r>
              <a:rPr lang="en-US" sz="3200" b="1" dirty="0">
                <a:solidFill>
                  <a:srgbClr val="0198A3"/>
                </a:solidFill>
                <a:latin typeface="Montserrat"/>
                <a:ea typeface="Montserrat"/>
                <a:cs typeface="Montserrat"/>
                <a:sym typeface="Montserrat"/>
              </a:rPr>
              <a:t> </a:t>
            </a:r>
            <a:r>
              <a:rPr lang="en-US" sz="3200" b="1" dirty="0" err="1">
                <a:solidFill>
                  <a:srgbClr val="0198A3"/>
                </a:solidFill>
                <a:latin typeface="Montserrat"/>
                <a:ea typeface="Montserrat"/>
                <a:cs typeface="Montserrat"/>
                <a:sym typeface="Montserrat"/>
              </a:rPr>
              <a:t>Masalah</a:t>
            </a:r>
            <a:endParaRPr sz="3200" b="1" dirty="0">
              <a:solidFill>
                <a:srgbClr val="0198A3"/>
              </a:solidFill>
              <a:latin typeface="Montserrat"/>
              <a:ea typeface="Montserrat"/>
              <a:cs typeface="Montserrat"/>
              <a:sym typeface="Montserrat"/>
            </a:endParaRPr>
          </a:p>
        </p:txBody>
      </p:sp>
    </p:spTree>
    <p:extLst>
      <p:ext uri="{BB962C8B-B14F-4D97-AF65-F5344CB8AC3E}">
        <p14:creationId xmlns:p14="http://schemas.microsoft.com/office/powerpoint/2010/main" val="157154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29533-2B9A-77F6-EAE5-A093291311AF}"/>
              </a:ext>
            </a:extLst>
          </p:cNvPr>
          <p:cNvSpPr>
            <a:spLocks noGrp="1"/>
          </p:cNvSpPr>
          <p:nvPr>
            <p:ph type="title"/>
          </p:nvPr>
        </p:nvSpPr>
        <p:spPr/>
        <p:txBody>
          <a:bodyPr>
            <a:normAutofit fontScale="90000"/>
          </a:bodyPr>
          <a:lstStyle/>
          <a:p>
            <a:r>
              <a:rPr lang="en-US" dirty="0" err="1"/>
              <a:t>Rekomendasi</a:t>
            </a:r>
            <a:r>
              <a:rPr lang="en-US" dirty="0"/>
              <a:t> </a:t>
            </a:r>
            <a:r>
              <a:rPr lang="en-US" dirty="0" err="1"/>
              <a:t>Bisnis</a:t>
            </a:r>
            <a:endParaRPr lang="id-ID" dirty="0"/>
          </a:p>
        </p:txBody>
      </p:sp>
      <p:sp>
        <p:nvSpPr>
          <p:cNvPr id="3" name="Text Placeholder 2">
            <a:extLst>
              <a:ext uri="{FF2B5EF4-FFF2-40B4-BE49-F238E27FC236}">
                <a16:creationId xmlns:a16="http://schemas.microsoft.com/office/drawing/2014/main" id="{415C23C6-8FD0-B91F-5F50-1877A6A43D65}"/>
              </a:ext>
            </a:extLst>
          </p:cNvPr>
          <p:cNvSpPr>
            <a:spLocks noGrp="1"/>
          </p:cNvSpPr>
          <p:nvPr>
            <p:ph type="body" idx="1"/>
          </p:nvPr>
        </p:nvSpPr>
        <p:spPr>
          <a:xfrm>
            <a:off x="415600" y="1536633"/>
            <a:ext cx="11361100" cy="4555200"/>
          </a:xfrm>
        </p:spPr>
        <p:txBody>
          <a:bodyPr/>
          <a:lstStyle/>
          <a:p>
            <a:r>
              <a:rPr lang="en-US" dirty="0"/>
              <a:t>Dari </a:t>
            </a:r>
            <a:r>
              <a:rPr lang="en-US" dirty="0" err="1"/>
              <a:t>hasil</a:t>
            </a:r>
            <a:r>
              <a:rPr lang="en-US" dirty="0"/>
              <a:t> </a:t>
            </a:r>
            <a:r>
              <a:rPr lang="en-US" dirty="0" err="1"/>
              <a:t>prediksi</a:t>
            </a:r>
            <a:r>
              <a:rPr lang="en-US" dirty="0"/>
              <a:t> </a:t>
            </a:r>
            <a:r>
              <a:rPr lang="en-US" dirty="0" err="1"/>
              <a:t>baru</a:t>
            </a:r>
            <a:r>
              <a:rPr lang="en-US" dirty="0"/>
              <a:t> </a:t>
            </a:r>
            <a:r>
              <a:rPr lang="en-US" dirty="0" err="1"/>
              <a:t>dibandingkan</a:t>
            </a:r>
            <a:r>
              <a:rPr lang="en-US" dirty="0"/>
              <a:t> </a:t>
            </a:r>
            <a:r>
              <a:rPr lang="en-US" dirty="0" err="1"/>
              <a:t>dengan</a:t>
            </a:r>
            <a:r>
              <a:rPr lang="en-US" dirty="0"/>
              <a:t> MMR dan </a:t>
            </a:r>
            <a:r>
              <a:rPr lang="en-US" dirty="0" err="1"/>
              <a:t>hitung</a:t>
            </a:r>
            <a:r>
              <a:rPr lang="en-US" dirty="0"/>
              <a:t> </a:t>
            </a:r>
            <a:r>
              <a:rPr lang="en-US" dirty="0" err="1"/>
              <a:t>selisih</a:t>
            </a:r>
            <a:r>
              <a:rPr lang="en-US" dirty="0"/>
              <a:t> </a:t>
            </a:r>
            <a:r>
              <a:rPr lang="en-US" dirty="0" err="1"/>
              <a:t>dengan</a:t>
            </a:r>
            <a:r>
              <a:rPr lang="en-US" dirty="0"/>
              <a:t> </a:t>
            </a:r>
            <a:r>
              <a:rPr lang="en-US" dirty="0" err="1"/>
              <a:t>sellingprice</a:t>
            </a:r>
            <a:r>
              <a:rPr lang="en-US" dirty="0"/>
              <a:t>.</a:t>
            </a:r>
          </a:p>
          <a:p>
            <a:r>
              <a:rPr lang="en-US" dirty="0" err="1"/>
              <a:t>Kemudian</a:t>
            </a:r>
            <a:r>
              <a:rPr lang="en-US" dirty="0"/>
              <a:t> di </a:t>
            </a:r>
            <a:r>
              <a:rPr lang="en-US" dirty="0" err="1"/>
              <a:t>hitung</a:t>
            </a:r>
            <a:r>
              <a:rPr lang="en-US" dirty="0"/>
              <a:t> </a:t>
            </a:r>
            <a:r>
              <a:rPr lang="en-US" dirty="0" err="1"/>
              <a:t>selisih</a:t>
            </a:r>
            <a:r>
              <a:rPr lang="en-US" dirty="0"/>
              <a:t> rata – </a:t>
            </a:r>
            <a:r>
              <a:rPr lang="en-US" dirty="0" err="1"/>
              <a:t>ratanya</a:t>
            </a:r>
            <a:endParaRPr lang="en-US" dirty="0"/>
          </a:p>
          <a:p>
            <a:r>
              <a:rPr lang="en-US" dirty="0"/>
              <a:t>Jika </a:t>
            </a:r>
            <a:r>
              <a:rPr lang="en-US" dirty="0" err="1"/>
              <a:t>dilihat</a:t>
            </a:r>
            <a:r>
              <a:rPr lang="en-US" dirty="0"/>
              <a:t> </a:t>
            </a:r>
            <a:r>
              <a:rPr lang="en-US" dirty="0" err="1"/>
              <a:t>dari</a:t>
            </a:r>
            <a:r>
              <a:rPr lang="en-US" dirty="0"/>
              <a:t> rata – rata </a:t>
            </a:r>
            <a:r>
              <a:rPr lang="en-US" b="1" dirty="0" err="1"/>
              <a:t>selisih</a:t>
            </a:r>
            <a:r>
              <a:rPr lang="en-US" b="1" dirty="0"/>
              <a:t> </a:t>
            </a:r>
            <a:r>
              <a:rPr lang="en-US" b="1" dirty="0" err="1"/>
              <a:t>baru</a:t>
            </a:r>
            <a:r>
              <a:rPr lang="en-US" b="1" dirty="0"/>
              <a:t> lebih </a:t>
            </a:r>
            <a:r>
              <a:rPr lang="en-US" b="1" dirty="0" err="1"/>
              <a:t>kecil</a:t>
            </a:r>
            <a:r>
              <a:rPr lang="en-US" b="1" dirty="0"/>
              <a:t> </a:t>
            </a:r>
            <a:r>
              <a:rPr lang="en-US" dirty="0" err="1"/>
              <a:t>dibandingkan</a:t>
            </a:r>
            <a:r>
              <a:rPr lang="en-US" dirty="0"/>
              <a:t> </a:t>
            </a:r>
            <a:r>
              <a:rPr lang="en-US" dirty="0" err="1"/>
              <a:t>dengan</a:t>
            </a:r>
            <a:r>
              <a:rPr lang="en-US" dirty="0"/>
              <a:t> </a:t>
            </a:r>
            <a:r>
              <a:rPr lang="en-US" b="1" dirty="0" err="1"/>
              <a:t>selisih</a:t>
            </a:r>
            <a:r>
              <a:rPr lang="en-US" b="1" dirty="0"/>
              <a:t> MMR, </a:t>
            </a:r>
            <a:r>
              <a:rPr lang="en-US" dirty="0" err="1"/>
              <a:t>artinya</a:t>
            </a:r>
            <a:r>
              <a:rPr lang="en-US" dirty="0"/>
              <a:t> </a:t>
            </a:r>
            <a:r>
              <a:rPr lang="en-US" dirty="0" err="1"/>
              <a:t>prediksi</a:t>
            </a:r>
            <a:r>
              <a:rPr lang="en-US" dirty="0"/>
              <a:t> </a:t>
            </a:r>
            <a:r>
              <a:rPr lang="en-US" dirty="0" err="1"/>
              <a:t>kita</a:t>
            </a:r>
            <a:r>
              <a:rPr lang="en-US" dirty="0"/>
              <a:t> </a:t>
            </a:r>
            <a:r>
              <a:rPr lang="en-US" dirty="0" err="1"/>
              <a:t>secara</a:t>
            </a:r>
            <a:r>
              <a:rPr lang="en-US" dirty="0"/>
              <a:t> </a:t>
            </a:r>
            <a:r>
              <a:rPr lang="en-US" dirty="0" err="1"/>
              <a:t>keseluruhan</a:t>
            </a:r>
            <a:r>
              <a:rPr lang="en-US" dirty="0"/>
              <a:t> lebih </a:t>
            </a:r>
            <a:r>
              <a:rPr lang="en-US" dirty="0" err="1"/>
              <a:t>mendekati</a:t>
            </a:r>
            <a:r>
              <a:rPr lang="en-US" dirty="0"/>
              <a:t> </a:t>
            </a:r>
            <a:r>
              <a:rPr lang="en-US" dirty="0" err="1"/>
              <a:t>harga</a:t>
            </a:r>
            <a:r>
              <a:rPr lang="en-US" dirty="0"/>
              <a:t> </a:t>
            </a:r>
            <a:r>
              <a:rPr lang="en-US" dirty="0" err="1"/>
              <a:t>sellingprice</a:t>
            </a:r>
            <a:r>
              <a:rPr lang="en-US" dirty="0"/>
              <a:t> </a:t>
            </a:r>
            <a:r>
              <a:rPr lang="en-US" dirty="0" err="1"/>
              <a:t>sebenarnya</a:t>
            </a:r>
            <a:endParaRPr lang="en-US" dirty="0"/>
          </a:p>
          <a:p>
            <a:r>
              <a:rPr lang="en-US" dirty="0" err="1"/>
              <a:t>Dengan</a:t>
            </a:r>
            <a:r>
              <a:rPr lang="en-US" dirty="0"/>
              <a:t> </a:t>
            </a:r>
            <a:r>
              <a:rPr lang="en-US" dirty="0" err="1"/>
              <a:t>menggunakan</a:t>
            </a:r>
            <a:r>
              <a:rPr lang="en-US" dirty="0"/>
              <a:t> model </a:t>
            </a:r>
            <a:r>
              <a:rPr lang="en-US" dirty="0" err="1"/>
              <a:t>baru</a:t>
            </a:r>
            <a:r>
              <a:rPr lang="en-US" dirty="0"/>
              <a:t> </a:t>
            </a:r>
            <a:r>
              <a:rPr lang="en-US" dirty="0" err="1"/>
              <a:t>keuntungan</a:t>
            </a:r>
            <a:r>
              <a:rPr lang="en-US" dirty="0"/>
              <a:t> </a:t>
            </a:r>
            <a:r>
              <a:rPr lang="en-US" dirty="0" err="1"/>
              <a:t>menjadi</a:t>
            </a:r>
            <a:r>
              <a:rPr lang="en-US" dirty="0"/>
              <a:t> lebih </a:t>
            </a:r>
            <a:r>
              <a:rPr lang="en-US" dirty="0" err="1"/>
              <a:t>maksimal</a:t>
            </a:r>
            <a:endParaRPr lang="id-ID" dirty="0"/>
          </a:p>
        </p:txBody>
      </p:sp>
      <p:pic>
        <p:nvPicPr>
          <p:cNvPr id="7" name="Picture 6">
            <a:extLst>
              <a:ext uri="{FF2B5EF4-FFF2-40B4-BE49-F238E27FC236}">
                <a16:creationId xmlns:a16="http://schemas.microsoft.com/office/drawing/2014/main" id="{B5DD70C2-6711-2AF7-DDBF-B7AC49C00BD6}"/>
              </a:ext>
            </a:extLst>
          </p:cNvPr>
          <p:cNvPicPr>
            <a:picLocks noChangeAspect="1"/>
          </p:cNvPicPr>
          <p:nvPr/>
        </p:nvPicPr>
        <p:blipFill>
          <a:blip r:embed="rId2"/>
          <a:stretch>
            <a:fillRect/>
          </a:stretch>
        </p:blipFill>
        <p:spPr>
          <a:xfrm>
            <a:off x="1622788" y="3928684"/>
            <a:ext cx="5741898" cy="2785365"/>
          </a:xfrm>
          <a:prstGeom prst="rect">
            <a:avLst/>
          </a:prstGeom>
        </p:spPr>
      </p:pic>
      <p:pic>
        <p:nvPicPr>
          <p:cNvPr id="9" name="Picture 8">
            <a:extLst>
              <a:ext uri="{FF2B5EF4-FFF2-40B4-BE49-F238E27FC236}">
                <a16:creationId xmlns:a16="http://schemas.microsoft.com/office/drawing/2014/main" id="{DFADE55C-30C8-673D-CFDD-83D5BFF8AB5D}"/>
              </a:ext>
            </a:extLst>
          </p:cNvPr>
          <p:cNvPicPr>
            <a:picLocks noChangeAspect="1"/>
          </p:cNvPicPr>
          <p:nvPr/>
        </p:nvPicPr>
        <p:blipFill>
          <a:blip r:embed="rId3"/>
          <a:stretch>
            <a:fillRect/>
          </a:stretch>
        </p:blipFill>
        <p:spPr>
          <a:xfrm>
            <a:off x="8298928" y="4852176"/>
            <a:ext cx="2543530" cy="1419423"/>
          </a:xfrm>
          <a:prstGeom prst="rect">
            <a:avLst/>
          </a:prstGeom>
        </p:spPr>
      </p:pic>
    </p:spTree>
    <p:extLst>
      <p:ext uri="{BB962C8B-B14F-4D97-AF65-F5344CB8AC3E}">
        <p14:creationId xmlns:p14="http://schemas.microsoft.com/office/powerpoint/2010/main" val="2882252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2"/>
          <p:cNvSpPr txBox="1"/>
          <p:nvPr/>
        </p:nvSpPr>
        <p:spPr>
          <a:xfrm>
            <a:off x="1041725" y="1887700"/>
            <a:ext cx="10533000" cy="1107955"/>
          </a:xfrm>
          <a:prstGeom prst="rect">
            <a:avLst/>
          </a:prstGeom>
          <a:noFill/>
          <a:ln>
            <a:noFill/>
          </a:ln>
        </p:spPr>
        <p:txBody>
          <a:bodyPr spcFirstLastPara="1" wrap="square" lIns="91425" tIns="45700" rIns="91425" bIns="45700" anchor="t" anchorCtr="0">
            <a:spAutoFit/>
          </a:bodyPr>
          <a:lstStyle/>
          <a:p>
            <a:pPr marL="0" marR="0" lvl="0" indent="0" algn="l" rtl="0">
              <a:lnSpc>
                <a:spcPct val="165000"/>
              </a:lnSpc>
              <a:spcBef>
                <a:spcPts val="0"/>
              </a:spcBef>
              <a:spcAft>
                <a:spcPts val="0"/>
              </a:spcAft>
              <a:buNone/>
            </a:pPr>
            <a:r>
              <a:rPr lang="en-US" sz="2000" dirty="0" err="1">
                <a:solidFill>
                  <a:schemeClr val="tx1"/>
                </a:solidFill>
                <a:latin typeface="Dosis"/>
                <a:ea typeface="Dosis"/>
                <a:cs typeface="Dosis"/>
                <a:sym typeface="Dosis"/>
              </a:rPr>
              <a:t>Sebagai</a:t>
            </a:r>
            <a:r>
              <a:rPr lang="en-US" sz="2000" dirty="0">
                <a:solidFill>
                  <a:schemeClr val="tx1"/>
                </a:solidFill>
                <a:latin typeface="Dosis"/>
                <a:ea typeface="Dosis"/>
                <a:cs typeface="Dosis"/>
                <a:sym typeface="Dosis"/>
              </a:rPr>
              <a:t> </a:t>
            </a:r>
            <a:r>
              <a:rPr lang="en-US" sz="2000" b="1" dirty="0" err="1">
                <a:solidFill>
                  <a:schemeClr val="tx1"/>
                </a:solidFill>
                <a:latin typeface="Dosis"/>
                <a:ea typeface="Dosis"/>
                <a:cs typeface="Dosis"/>
                <a:sym typeface="Dosis"/>
              </a:rPr>
              <a:t>konsultan</a:t>
            </a:r>
            <a:r>
              <a:rPr lang="en-US" sz="2000" b="1" dirty="0">
                <a:solidFill>
                  <a:schemeClr val="tx1"/>
                </a:solidFill>
                <a:latin typeface="Dosis"/>
                <a:ea typeface="Dosis"/>
                <a:cs typeface="Dosis"/>
                <a:sym typeface="Dosis"/>
              </a:rPr>
              <a:t> Data Scientist </a:t>
            </a:r>
            <a:r>
              <a:rPr lang="en-US" sz="2000" dirty="0">
                <a:solidFill>
                  <a:schemeClr val="tx1"/>
                </a:solidFill>
                <a:latin typeface="Dosis"/>
                <a:ea typeface="Dosis"/>
                <a:cs typeface="Dosis"/>
                <a:sym typeface="Dosis"/>
              </a:rPr>
              <a:t>kami </a:t>
            </a:r>
            <a:r>
              <a:rPr lang="en-US" sz="2000" dirty="0" err="1">
                <a:solidFill>
                  <a:schemeClr val="tx1"/>
                </a:solidFill>
                <a:latin typeface="Dosis"/>
                <a:ea typeface="Dosis"/>
                <a:cs typeface="Dosis"/>
                <a:sym typeface="Dosis"/>
              </a:rPr>
              <a:t>diminta</a:t>
            </a:r>
            <a:r>
              <a:rPr lang="en-US" sz="2000" dirty="0">
                <a:solidFill>
                  <a:schemeClr val="tx1"/>
                </a:solidFill>
                <a:latin typeface="Dosis"/>
                <a:ea typeface="Dosis"/>
                <a:cs typeface="Dosis"/>
                <a:sym typeface="Dosis"/>
              </a:rPr>
              <a:t> </a:t>
            </a:r>
            <a:r>
              <a:rPr lang="en-US" sz="2000" dirty="0" err="1">
                <a:solidFill>
                  <a:schemeClr val="tx1"/>
                </a:solidFill>
                <a:latin typeface="Dosis"/>
                <a:ea typeface="Dosis"/>
                <a:cs typeface="Dosis"/>
                <a:sym typeface="Dosis"/>
              </a:rPr>
              <a:t>untuk</a:t>
            </a:r>
            <a:r>
              <a:rPr lang="en-US" sz="2000" dirty="0">
                <a:solidFill>
                  <a:schemeClr val="tx1"/>
                </a:solidFill>
                <a:latin typeface="Dosis"/>
                <a:ea typeface="Dosis"/>
                <a:cs typeface="Dosis"/>
                <a:sym typeface="Dosis"/>
              </a:rPr>
              <a:t> </a:t>
            </a:r>
            <a:r>
              <a:rPr lang="en-US" sz="2000" dirty="0" err="1">
                <a:solidFill>
                  <a:schemeClr val="tx1"/>
                </a:solidFill>
                <a:latin typeface="Dosis"/>
                <a:ea typeface="Dosis"/>
                <a:cs typeface="Dosis"/>
                <a:sym typeface="Dosis"/>
              </a:rPr>
              <a:t>membantu</a:t>
            </a:r>
            <a:r>
              <a:rPr lang="en-US" sz="2000" dirty="0">
                <a:solidFill>
                  <a:schemeClr val="tx1"/>
                </a:solidFill>
                <a:latin typeface="Dosis"/>
                <a:ea typeface="Dosis"/>
                <a:cs typeface="Dosis"/>
                <a:sym typeface="Dosis"/>
              </a:rPr>
              <a:t> </a:t>
            </a:r>
            <a:r>
              <a:rPr lang="en-US" sz="2000" dirty="0" err="1">
                <a:solidFill>
                  <a:schemeClr val="tx1"/>
                </a:solidFill>
                <a:latin typeface="Dosis"/>
                <a:ea typeface="Dosis"/>
                <a:cs typeface="Dosis"/>
                <a:sym typeface="Dosis"/>
              </a:rPr>
              <a:t>perusahaan</a:t>
            </a:r>
            <a:r>
              <a:rPr lang="en-US" sz="2000" dirty="0">
                <a:solidFill>
                  <a:schemeClr val="tx1"/>
                </a:solidFill>
                <a:latin typeface="Dosis"/>
                <a:ea typeface="Dosis"/>
                <a:cs typeface="Dosis"/>
                <a:sym typeface="Dosis"/>
              </a:rPr>
              <a:t> </a:t>
            </a:r>
            <a:r>
              <a:rPr lang="en-US" sz="2000" dirty="0" err="1">
                <a:solidFill>
                  <a:schemeClr val="tx1"/>
                </a:solidFill>
                <a:latin typeface="Dosis"/>
                <a:ea typeface="Dosis"/>
                <a:cs typeface="Dosis"/>
                <a:sym typeface="Dosis"/>
              </a:rPr>
              <a:t>untuk</a:t>
            </a:r>
            <a:r>
              <a:rPr lang="en-US" sz="2000" dirty="0">
                <a:solidFill>
                  <a:schemeClr val="tx1"/>
                </a:solidFill>
                <a:latin typeface="Dosis"/>
                <a:ea typeface="Dosis"/>
                <a:cs typeface="Dosis"/>
                <a:sym typeface="Dosis"/>
              </a:rPr>
              <a:t> </a:t>
            </a:r>
            <a:r>
              <a:rPr lang="en-US" sz="2000" dirty="0" err="1">
                <a:solidFill>
                  <a:schemeClr val="tx1"/>
                </a:solidFill>
                <a:latin typeface="Dosis"/>
                <a:ea typeface="Dosis"/>
                <a:cs typeface="Dosis"/>
                <a:sym typeface="Dosis"/>
              </a:rPr>
              <a:t>menentukan</a:t>
            </a:r>
            <a:r>
              <a:rPr lang="en-US" sz="2000" dirty="0">
                <a:solidFill>
                  <a:schemeClr val="tx1"/>
                </a:solidFill>
                <a:latin typeface="Dosis"/>
                <a:ea typeface="Dosis"/>
                <a:cs typeface="Dosis"/>
                <a:sym typeface="Dosis"/>
              </a:rPr>
              <a:t> </a:t>
            </a:r>
            <a:r>
              <a:rPr lang="en-US" sz="2000" dirty="0" err="1">
                <a:solidFill>
                  <a:schemeClr val="tx1"/>
                </a:solidFill>
                <a:latin typeface="Dosis"/>
                <a:ea typeface="Dosis"/>
                <a:cs typeface="Dosis"/>
                <a:sym typeface="Dosis"/>
              </a:rPr>
              <a:t>harga</a:t>
            </a:r>
            <a:r>
              <a:rPr lang="en-US" sz="2000" dirty="0">
                <a:solidFill>
                  <a:schemeClr val="tx1"/>
                </a:solidFill>
                <a:latin typeface="Dosis"/>
                <a:ea typeface="Dosis"/>
                <a:cs typeface="Dosis"/>
                <a:sym typeface="Dosis"/>
              </a:rPr>
              <a:t> </a:t>
            </a:r>
            <a:r>
              <a:rPr lang="en-US" sz="2000" dirty="0" err="1">
                <a:solidFill>
                  <a:schemeClr val="tx1"/>
                </a:solidFill>
                <a:latin typeface="Dosis"/>
                <a:ea typeface="Dosis"/>
                <a:cs typeface="Dosis"/>
                <a:sym typeface="Dosis"/>
              </a:rPr>
              <a:t>mobil</a:t>
            </a:r>
            <a:r>
              <a:rPr lang="en-US" sz="2000" dirty="0">
                <a:solidFill>
                  <a:schemeClr val="tx1"/>
                </a:solidFill>
                <a:latin typeface="Dosis"/>
                <a:ea typeface="Dosis"/>
                <a:cs typeface="Dosis"/>
                <a:sym typeface="Dosis"/>
              </a:rPr>
              <a:t> </a:t>
            </a:r>
            <a:r>
              <a:rPr lang="en-US" sz="2000" dirty="0" err="1">
                <a:solidFill>
                  <a:schemeClr val="tx1"/>
                </a:solidFill>
                <a:latin typeface="Dosis"/>
                <a:ea typeface="Dosis"/>
                <a:cs typeface="Dosis"/>
                <a:sym typeface="Dosis"/>
              </a:rPr>
              <a:t>secara</a:t>
            </a:r>
            <a:r>
              <a:rPr lang="en-US" sz="2000" dirty="0">
                <a:solidFill>
                  <a:schemeClr val="tx1"/>
                </a:solidFill>
                <a:latin typeface="Dosis"/>
                <a:ea typeface="Dosis"/>
                <a:cs typeface="Dosis"/>
                <a:sym typeface="Dosis"/>
              </a:rPr>
              <a:t> </a:t>
            </a:r>
            <a:r>
              <a:rPr lang="en-US" sz="2000" dirty="0" err="1">
                <a:solidFill>
                  <a:schemeClr val="tx1"/>
                </a:solidFill>
                <a:latin typeface="Dosis"/>
                <a:ea typeface="Dosis"/>
                <a:cs typeface="Dosis"/>
                <a:sym typeface="Dosis"/>
              </a:rPr>
              <a:t>otomatis</a:t>
            </a:r>
            <a:r>
              <a:rPr lang="en-US" sz="2000" dirty="0">
                <a:solidFill>
                  <a:schemeClr val="tx1"/>
                </a:solidFill>
                <a:latin typeface="Dosis"/>
                <a:ea typeface="Dosis"/>
                <a:cs typeface="Dosis"/>
                <a:sym typeface="Dosis"/>
              </a:rPr>
              <a:t> </a:t>
            </a:r>
            <a:r>
              <a:rPr lang="en-US" sz="2000" dirty="0" err="1">
                <a:solidFill>
                  <a:schemeClr val="tx1"/>
                </a:solidFill>
                <a:latin typeface="Dosis"/>
                <a:ea typeface="Dosis"/>
                <a:cs typeface="Dosis"/>
                <a:sym typeface="Dosis"/>
              </a:rPr>
              <a:t>dengan</a:t>
            </a:r>
            <a:r>
              <a:rPr lang="en-US" sz="2000" dirty="0">
                <a:solidFill>
                  <a:schemeClr val="tx1"/>
                </a:solidFill>
                <a:latin typeface="Dosis"/>
                <a:ea typeface="Dosis"/>
                <a:cs typeface="Dosis"/>
                <a:sym typeface="Dosis"/>
              </a:rPr>
              <a:t> </a:t>
            </a:r>
            <a:r>
              <a:rPr lang="en-US" sz="2000" dirty="0" err="1">
                <a:solidFill>
                  <a:schemeClr val="tx1"/>
                </a:solidFill>
                <a:latin typeface="Dosis"/>
                <a:ea typeface="Dosis"/>
                <a:cs typeface="Dosis"/>
                <a:sym typeface="Dosis"/>
              </a:rPr>
              <a:t>ketentuan</a:t>
            </a:r>
            <a:r>
              <a:rPr lang="en-US" sz="2000" dirty="0">
                <a:solidFill>
                  <a:schemeClr val="tx1"/>
                </a:solidFill>
                <a:latin typeface="Dosis"/>
                <a:ea typeface="Dosis"/>
                <a:cs typeface="Dosis"/>
                <a:sym typeface="Dosis"/>
              </a:rPr>
              <a:t> </a:t>
            </a:r>
            <a:r>
              <a:rPr lang="en-US" sz="2000" dirty="0" err="1">
                <a:solidFill>
                  <a:schemeClr val="tx1"/>
                </a:solidFill>
                <a:latin typeface="Dosis"/>
                <a:ea typeface="Dosis"/>
                <a:cs typeface="Dosis"/>
                <a:sym typeface="Dosis"/>
              </a:rPr>
              <a:t>sebagai</a:t>
            </a:r>
            <a:r>
              <a:rPr lang="en-US" sz="2000" dirty="0">
                <a:solidFill>
                  <a:schemeClr val="tx1"/>
                </a:solidFill>
                <a:latin typeface="Dosis"/>
                <a:ea typeface="Dosis"/>
                <a:cs typeface="Dosis"/>
                <a:sym typeface="Dosis"/>
              </a:rPr>
              <a:t> </a:t>
            </a:r>
            <a:r>
              <a:rPr lang="en-US" sz="2000" dirty="0" err="1">
                <a:solidFill>
                  <a:schemeClr val="tx1"/>
                </a:solidFill>
                <a:latin typeface="Dosis"/>
                <a:ea typeface="Dosis"/>
                <a:cs typeface="Dosis"/>
                <a:sym typeface="Dosis"/>
              </a:rPr>
              <a:t>berikut</a:t>
            </a:r>
            <a:r>
              <a:rPr lang="en-US" sz="2000" dirty="0">
                <a:solidFill>
                  <a:schemeClr val="tx1"/>
                </a:solidFill>
                <a:latin typeface="Dosis"/>
                <a:ea typeface="Dosis"/>
                <a:cs typeface="Dosis"/>
                <a:sym typeface="Dosis"/>
              </a:rPr>
              <a:t> :</a:t>
            </a:r>
          </a:p>
        </p:txBody>
      </p:sp>
      <p:sp>
        <p:nvSpPr>
          <p:cNvPr id="74" name="Google Shape;74;p2"/>
          <p:cNvSpPr txBox="1"/>
          <p:nvPr/>
        </p:nvSpPr>
        <p:spPr>
          <a:xfrm>
            <a:off x="1041720" y="696642"/>
            <a:ext cx="7352472" cy="599483"/>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None/>
            </a:pPr>
            <a:r>
              <a:rPr lang="en-US" sz="3200" b="1" dirty="0">
                <a:solidFill>
                  <a:srgbClr val="0198A3"/>
                </a:solidFill>
                <a:latin typeface="Montserrat"/>
                <a:ea typeface="Montserrat"/>
                <a:cs typeface="Montserrat"/>
                <a:sym typeface="Montserrat"/>
              </a:rPr>
              <a:t>Goal &amp; Objective</a:t>
            </a:r>
            <a:endParaRPr sz="3200" b="1" dirty="0">
              <a:solidFill>
                <a:srgbClr val="0198A3"/>
              </a:solidFill>
              <a:latin typeface="Montserrat"/>
              <a:ea typeface="Montserrat"/>
              <a:cs typeface="Montserrat"/>
              <a:sym typeface="Montserrat"/>
            </a:endParaRPr>
          </a:p>
        </p:txBody>
      </p:sp>
      <p:graphicFrame>
        <p:nvGraphicFramePr>
          <p:cNvPr id="4" name="Table 11">
            <a:extLst>
              <a:ext uri="{FF2B5EF4-FFF2-40B4-BE49-F238E27FC236}">
                <a16:creationId xmlns:a16="http://schemas.microsoft.com/office/drawing/2014/main" id="{BEF38E75-647A-C373-C407-E5C2B57B3911}"/>
              </a:ext>
            </a:extLst>
          </p:cNvPr>
          <p:cNvGraphicFramePr>
            <a:graphicFrameLocks noGrp="1"/>
          </p:cNvGraphicFramePr>
          <p:nvPr>
            <p:extLst>
              <p:ext uri="{D42A27DB-BD31-4B8C-83A1-F6EECF244321}">
                <p14:modId xmlns:p14="http://schemas.microsoft.com/office/powerpoint/2010/main" val="1057211050"/>
              </p:ext>
            </p:extLst>
          </p:nvPr>
        </p:nvGraphicFramePr>
        <p:xfrm>
          <a:off x="581891" y="3429000"/>
          <a:ext cx="11273616" cy="1954853"/>
        </p:xfrm>
        <a:graphic>
          <a:graphicData uri="http://schemas.openxmlformats.org/drawingml/2006/table">
            <a:tbl>
              <a:tblPr/>
              <a:tblGrid>
                <a:gridCol w="3757872">
                  <a:extLst>
                    <a:ext uri="{9D8B030D-6E8A-4147-A177-3AD203B41FA5}">
                      <a16:colId xmlns:a16="http://schemas.microsoft.com/office/drawing/2014/main" val="20000"/>
                    </a:ext>
                  </a:extLst>
                </a:gridCol>
                <a:gridCol w="3757872">
                  <a:extLst>
                    <a:ext uri="{9D8B030D-6E8A-4147-A177-3AD203B41FA5}">
                      <a16:colId xmlns:a16="http://schemas.microsoft.com/office/drawing/2014/main" val="20001"/>
                    </a:ext>
                  </a:extLst>
                </a:gridCol>
                <a:gridCol w="3757872">
                  <a:extLst>
                    <a:ext uri="{9D8B030D-6E8A-4147-A177-3AD203B41FA5}">
                      <a16:colId xmlns:a16="http://schemas.microsoft.com/office/drawing/2014/main" val="20002"/>
                    </a:ext>
                  </a:extLst>
                </a:gridCol>
              </a:tblGrid>
              <a:tr h="504163">
                <a:tc>
                  <a:txBody>
                    <a:bodyPr/>
                    <a:lstStyle/>
                    <a:p>
                      <a:pPr algn="ctr">
                        <a:defRPr/>
                      </a:pPr>
                      <a:r>
                        <a:rPr lang="en-US" dirty="0">
                          <a:solidFill>
                            <a:schemeClr val="bg1"/>
                          </a:solidFill>
                          <a:latin typeface="Dosis" pitchFamily="2" charset="0"/>
                        </a:rPr>
                        <a:t>Goals</a:t>
                      </a:r>
                      <a:endParaRPr lang="en-US" sz="1100" dirty="0">
                        <a:solidFill>
                          <a:schemeClr val="bg1"/>
                        </a:solidFill>
                        <a:latin typeface="Dosis" pitchFamily="2" charset="0"/>
                      </a:endParaRP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7AC1"/>
                    </a:solidFill>
                  </a:tcPr>
                </a:tc>
                <a:tc>
                  <a:txBody>
                    <a:bodyPr/>
                    <a:lstStyle/>
                    <a:p>
                      <a:pPr algn="ctr">
                        <a:defRPr/>
                      </a:pPr>
                      <a:r>
                        <a:rPr lang="en-US" dirty="0">
                          <a:solidFill>
                            <a:schemeClr val="bg1"/>
                          </a:solidFill>
                          <a:latin typeface="Dosis" pitchFamily="2" charset="0"/>
                        </a:rPr>
                        <a:t>Objective</a:t>
                      </a:r>
                      <a:endParaRPr lang="en-US" sz="1100" dirty="0">
                        <a:solidFill>
                          <a:schemeClr val="bg1"/>
                        </a:solidFill>
                        <a:latin typeface="Dosis" pitchFamily="2" charset="0"/>
                      </a:endParaRP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7AC1"/>
                    </a:solidFill>
                  </a:tcPr>
                </a:tc>
                <a:tc>
                  <a:txBody>
                    <a:bodyPr/>
                    <a:lstStyle/>
                    <a:p>
                      <a:pPr algn="ctr">
                        <a:defRPr/>
                      </a:pPr>
                      <a:r>
                        <a:rPr lang="en-US" dirty="0">
                          <a:solidFill>
                            <a:schemeClr val="bg1"/>
                          </a:solidFill>
                          <a:latin typeface="Dosis" pitchFamily="2" charset="0"/>
                        </a:rPr>
                        <a:t>Business </a:t>
                      </a:r>
                      <a:r>
                        <a:rPr lang="en-US" dirty="0" err="1">
                          <a:solidFill>
                            <a:schemeClr val="bg1"/>
                          </a:solidFill>
                          <a:latin typeface="Dosis" pitchFamily="2" charset="0"/>
                        </a:rPr>
                        <a:t>Metrcis</a:t>
                      </a:r>
                      <a:endParaRPr lang="en-US" dirty="0">
                        <a:solidFill>
                          <a:schemeClr val="bg1"/>
                        </a:solidFill>
                        <a:latin typeface="Dosis" pitchFamily="2" charset="0"/>
                      </a:endParaRP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07AC1"/>
                    </a:solidFill>
                  </a:tcPr>
                </a:tc>
                <a:extLst>
                  <a:ext uri="{0D108BD9-81ED-4DB2-BD59-A6C34878D82A}">
                    <a16:rowId xmlns:a16="http://schemas.microsoft.com/office/drawing/2014/main" val="10000"/>
                  </a:ext>
                </a:extLst>
              </a:tr>
              <a:tr h="1450690">
                <a:tc>
                  <a:txBody>
                    <a:bodyPr/>
                    <a:lstStyle/>
                    <a:p>
                      <a:pPr algn="ctr">
                        <a:defRPr/>
                      </a:pPr>
                      <a:r>
                        <a:rPr lang="en-US" dirty="0" err="1">
                          <a:latin typeface="Dosis" pitchFamily="2" charset="0"/>
                        </a:rPr>
                        <a:t>Menurunkan</a:t>
                      </a:r>
                      <a:r>
                        <a:rPr lang="en-US" dirty="0">
                          <a:latin typeface="Dosis" pitchFamily="2" charset="0"/>
                        </a:rPr>
                        <a:t> </a:t>
                      </a:r>
                      <a:r>
                        <a:rPr lang="en-US" dirty="0" err="1">
                          <a:latin typeface="Dosis" pitchFamily="2" charset="0"/>
                        </a:rPr>
                        <a:t>nilai</a:t>
                      </a:r>
                      <a:r>
                        <a:rPr lang="en-US" dirty="0">
                          <a:latin typeface="Dosis" pitchFamily="2" charset="0"/>
                        </a:rPr>
                        <a:t> opportunity cost per </a:t>
                      </a:r>
                      <a:r>
                        <a:rPr lang="en-US" dirty="0" err="1">
                          <a:latin typeface="Dosis" pitchFamily="2" charset="0"/>
                        </a:rPr>
                        <a:t>kendaraan</a:t>
                      </a:r>
                      <a:r>
                        <a:rPr lang="en-US" dirty="0">
                          <a:latin typeface="Dosis" pitchFamily="2" charset="0"/>
                        </a:rPr>
                        <a:t> </a:t>
                      </a:r>
                      <a:r>
                        <a:rPr lang="en-US" dirty="0" err="1">
                          <a:latin typeface="Dosis" pitchFamily="2" charset="0"/>
                        </a:rPr>
                        <a:t>dengan</a:t>
                      </a:r>
                      <a:r>
                        <a:rPr lang="en-US" dirty="0">
                          <a:latin typeface="Dosis" pitchFamily="2" charset="0"/>
                        </a:rPr>
                        <a:t> machine learning.</a:t>
                      </a:r>
                    </a:p>
                    <a:p>
                      <a:pPr algn="ctr"/>
                      <a:endParaRPr lang="en-US" dirty="0">
                        <a:latin typeface="Dosis" pitchFamily="2" charset="0"/>
                      </a:endParaRPr>
                    </a:p>
                    <a:p>
                      <a:pPr algn="ctr"/>
                      <a:r>
                        <a:rPr lang="en-US" dirty="0" err="1">
                          <a:solidFill>
                            <a:srgbClr val="000000"/>
                          </a:solidFill>
                          <a:latin typeface="Dosis" pitchFamily="2" charset="0"/>
                        </a:rPr>
                        <a:t>Meningkatkan</a:t>
                      </a:r>
                      <a:r>
                        <a:rPr lang="en-US" dirty="0">
                          <a:solidFill>
                            <a:srgbClr val="000000"/>
                          </a:solidFill>
                          <a:latin typeface="Dosis" pitchFamily="2" charset="0"/>
                        </a:rPr>
                        <a:t> revenue </a:t>
                      </a:r>
                      <a:r>
                        <a:rPr lang="en-US" dirty="0" err="1">
                          <a:solidFill>
                            <a:srgbClr val="000000"/>
                          </a:solidFill>
                          <a:latin typeface="Dosis" pitchFamily="2" charset="0"/>
                        </a:rPr>
                        <a:t>dengan</a:t>
                      </a:r>
                      <a:r>
                        <a:rPr lang="en-US" dirty="0">
                          <a:solidFill>
                            <a:srgbClr val="000000"/>
                          </a:solidFill>
                          <a:latin typeface="Dosis" pitchFamily="2" charset="0"/>
                        </a:rPr>
                        <a:t> </a:t>
                      </a:r>
                      <a:r>
                        <a:rPr lang="en-US" dirty="0" err="1">
                          <a:solidFill>
                            <a:srgbClr val="000000"/>
                          </a:solidFill>
                          <a:latin typeface="Dosis" pitchFamily="2" charset="0"/>
                        </a:rPr>
                        <a:t>rekomendasi</a:t>
                      </a:r>
                      <a:r>
                        <a:rPr lang="en-US" dirty="0">
                          <a:solidFill>
                            <a:srgbClr val="000000"/>
                          </a:solidFill>
                          <a:latin typeface="Dosis" pitchFamily="2" charset="0"/>
                        </a:rPr>
                        <a:t> </a:t>
                      </a:r>
                      <a:r>
                        <a:rPr lang="en-US" dirty="0" err="1">
                          <a:solidFill>
                            <a:srgbClr val="000000"/>
                          </a:solidFill>
                          <a:latin typeface="Dosis" pitchFamily="2" charset="0"/>
                        </a:rPr>
                        <a:t>kriteria</a:t>
                      </a:r>
                      <a:r>
                        <a:rPr lang="en-US" dirty="0">
                          <a:solidFill>
                            <a:srgbClr val="000000"/>
                          </a:solidFill>
                          <a:latin typeface="Dosis" pitchFamily="2" charset="0"/>
                        </a:rPr>
                        <a:t> </a:t>
                      </a:r>
                      <a:r>
                        <a:rPr lang="en-US" dirty="0" err="1">
                          <a:solidFill>
                            <a:srgbClr val="000000"/>
                          </a:solidFill>
                          <a:latin typeface="Dosis" pitchFamily="2" charset="0"/>
                        </a:rPr>
                        <a:t>kendaraan</a:t>
                      </a:r>
                      <a:r>
                        <a:rPr lang="en-US" dirty="0">
                          <a:solidFill>
                            <a:srgbClr val="000000"/>
                          </a:solidFill>
                          <a:latin typeface="Dosis" pitchFamily="2" charset="0"/>
                        </a:rPr>
                        <a:t> </a:t>
                      </a: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dirty="0" err="1">
                          <a:solidFill>
                            <a:srgbClr val="000000"/>
                          </a:solidFill>
                          <a:latin typeface="Dosis" pitchFamily="2" charset="0"/>
                        </a:rPr>
                        <a:t>Membuat</a:t>
                      </a:r>
                      <a:r>
                        <a:rPr lang="en-US" dirty="0">
                          <a:solidFill>
                            <a:srgbClr val="000000"/>
                          </a:solidFill>
                          <a:latin typeface="Dosis" pitchFamily="2" charset="0"/>
                        </a:rPr>
                        <a:t> model Machine Learning </a:t>
                      </a:r>
                      <a:r>
                        <a:rPr lang="en-US" dirty="0" err="1">
                          <a:solidFill>
                            <a:srgbClr val="000000"/>
                          </a:solidFill>
                          <a:latin typeface="Dosis" pitchFamily="2" charset="0"/>
                        </a:rPr>
                        <a:t>untuk</a:t>
                      </a:r>
                      <a:r>
                        <a:rPr lang="en-US" dirty="0">
                          <a:solidFill>
                            <a:srgbClr val="000000"/>
                          </a:solidFill>
                          <a:latin typeface="Dosis" pitchFamily="2" charset="0"/>
                        </a:rPr>
                        <a:t> </a:t>
                      </a:r>
                      <a:r>
                        <a:rPr lang="en-US" dirty="0" err="1">
                          <a:solidFill>
                            <a:srgbClr val="000000"/>
                          </a:solidFill>
                          <a:latin typeface="Dosis" pitchFamily="2" charset="0"/>
                        </a:rPr>
                        <a:t>memprediksi</a:t>
                      </a:r>
                      <a:r>
                        <a:rPr lang="en-US" dirty="0">
                          <a:solidFill>
                            <a:srgbClr val="000000"/>
                          </a:solidFill>
                          <a:latin typeface="Dosis" pitchFamily="2" charset="0"/>
                        </a:rPr>
                        <a:t> </a:t>
                      </a:r>
                      <a:r>
                        <a:rPr lang="en-US" dirty="0" err="1">
                          <a:solidFill>
                            <a:srgbClr val="000000"/>
                          </a:solidFill>
                          <a:latin typeface="Dosis" pitchFamily="2" charset="0"/>
                        </a:rPr>
                        <a:t>harga</a:t>
                      </a:r>
                      <a:r>
                        <a:rPr lang="en-US" dirty="0">
                          <a:solidFill>
                            <a:srgbClr val="000000"/>
                          </a:solidFill>
                          <a:latin typeface="Dosis" pitchFamily="2" charset="0"/>
                        </a:rPr>
                        <a:t> </a:t>
                      </a:r>
                      <a:r>
                        <a:rPr lang="en-US" dirty="0" err="1">
                          <a:solidFill>
                            <a:srgbClr val="000000"/>
                          </a:solidFill>
                          <a:latin typeface="Dosis" pitchFamily="2" charset="0"/>
                        </a:rPr>
                        <a:t>mobil</a:t>
                      </a:r>
                      <a:r>
                        <a:rPr lang="en-US" dirty="0">
                          <a:solidFill>
                            <a:srgbClr val="000000"/>
                          </a:solidFill>
                          <a:latin typeface="Dosis" pitchFamily="2" charset="0"/>
                        </a:rPr>
                        <a:t> </a:t>
                      </a:r>
                      <a:r>
                        <a:rPr lang="en-US" dirty="0" err="1">
                          <a:solidFill>
                            <a:srgbClr val="000000"/>
                          </a:solidFill>
                          <a:latin typeface="Dosis" pitchFamily="2" charset="0"/>
                        </a:rPr>
                        <a:t>bekas</a:t>
                      </a:r>
                      <a:r>
                        <a:rPr lang="en-US" dirty="0">
                          <a:solidFill>
                            <a:srgbClr val="000000"/>
                          </a:solidFill>
                          <a:latin typeface="Dosis" pitchFamily="2" charset="0"/>
                        </a:rPr>
                        <a:t> </a:t>
                      </a:r>
                      <a:r>
                        <a:rPr lang="en-US" dirty="0" err="1">
                          <a:solidFill>
                            <a:srgbClr val="000000"/>
                          </a:solidFill>
                          <a:latin typeface="Dosis" pitchFamily="2" charset="0"/>
                        </a:rPr>
                        <a:t>berdasarkan</a:t>
                      </a:r>
                      <a:r>
                        <a:rPr lang="en-US" dirty="0">
                          <a:solidFill>
                            <a:srgbClr val="000000"/>
                          </a:solidFill>
                          <a:latin typeface="Dosis" pitchFamily="2" charset="0"/>
                        </a:rPr>
                        <a:t> </a:t>
                      </a:r>
                      <a:r>
                        <a:rPr lang="en-US" dirty="0" err="1">
                          <a:solidFill>
                            <a:srgbClr val="000000"/>
                          </a:solidFill>
                          <a:latin typeface="Dosis" pitchFamily="2" charset="0"/>
                        </a:rPr>
                        <a:t>spesifikasi</a:t>
                      </a:r>
                      <a:r>
                        <a:rPr lang="en-US" dirty="0">
                          <a:solidFill>
                            <a:srgbClr val="000000"/>
                          </a:solidFill>
                          <a:latin typeface="Dosis" pitchFamily="2" charset="0"/>
                        </a:rPr>
                        <a:t> dan </a:t>
                      </a:r>
                      <a:r>
                        <a:rPr lang="en-US" dirty="0" err="1">
                          <a:solidFill>
                            <a:srgbClr val="000000"/>
                          </a:solidFill>
                          <a:latin typeface="Dosis" pitchFamily="2" charset="0"/>
                        </a:rPr>
                        <a:t>kondisi</a:t>
                      </a:r>
                      <a:r>
                        <a:rPr lang="en-US" dirty="0">
                          <a:solidFill>
                            <a:srgbClr val="000000"/>
                          </a:solidFill>
                          <a:latin typeface="Dosis" pitchFamily="2" charset="0"/>
                        </a:rPr>
                        <a:t> </a:t>
                      </a:r>
                      <a:r>
                        <a:rPr lang="en-US" dirty="0" err="1">
                          <a:solidFill>
                            <a:srgbClr val="000000"/>
                          </a:solidFill>
                          <a:latin typeface="Dosis" pitchFamily="2" charset="0"/>
                        </a:rPr>
                        <a:t>kendaraan</a:t>
                      </a:r>
                      <a:r>
                        <a:rPr lang="en-US" dirty="0">
                          <a:solidFill>
                            <a:srgbClr val="000000"/>
                          </a:solidFill>
                          <a:latin typeface="Dosis" pitchFamily="2" charset="0"/>
                        </a:rPr>
                        <a:t>.</a:t>
                      </a:r>
                      <a:endParaRPr lang="en-US" sz="1100" dirty="0">
                        <a:latin typeface="Dosis" pitchFamily="2" charset="0"/>
                      </a:endParaRP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dirty="0">
                          <a:latin typeface="Dosis" pitchFamily="2" charset="0"/>
                        </a:rPr>
                        <a:t>Opportunity cost per </a:t>
                      </a:r>
                      <a:r>
                        <a:rPr lang="en-US" dirty="0" err="1">
                          <a:latin typeface="Dosis" pitchFamily="2" charset="0"/>
                        </a:rPr>
                        <a:t>mobil</a:t>
                      </a:r>
                      <a:r>
                        <a:rPr lang="en-US" dirty="0">
                          <a:latin typeface="Dosis" pitchFamily="2" charset="0"/>
                        </a:rPr>
                        <a:t>.</a:t>
                      </a:r>
                    </a:p>
                    <a:p>
                      <a:pPr algn="ctr"/>
                      <a:endParaRPr lang="en-US" dirty="0">
                        <a:latin typeface="Dosis" pitchFamily="2" charset="0"/>
                      </a:endParaRPr>
                    </a:p>
                    <a:p>
                      <a:pPr algn="ctr"/>
                      <a:r>
                        <a:rPr lang="en-US" dirty="0">
                          <a:solidFill>
                            <a:srgbClr val="000000"/>
                          </a:solidFill>
                          <a:latin typeface="Dosis" pitchFamily="2" charset="0"/>
                        </a:rPr>
                        <a:t> Total Revenue.</a:t>
                      </a: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8659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9"/>
          <p:cNvSpPr txBox="1"/>
          <p:nvPr/>
        </p:nvSpPr>
        <p:spPr>
          <a:xfrm>
            <a:off x="1041720" y="696642"/>
            <a:ext cx="7352472" cy="599483"/>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3200" b="1" i="0" u="none" strike="noStrike" cap="none">
                <a:solidFill>
                  <a:srgbClr val="0198A3"/>
                </a:solidFill>
                <a:latin typeface="Montserrat"/>
                <a:ea typeface="Montserrat"/>
                <a:cs typeface="Montserrat"/>
                <a:sym typeface="Montserrat"/>
              </a:rPr>
              <a:t>Descriptive Analysis</a:t>
            </a:r>
            <a:endParaRPr sz="3200" b="1" i="0" u="none" strike="noStrike" cap="none">
              <a:solidFill>
                <a:srgbClr val="0198A3"/>
              </a:solidFill>
              <a:latin typeface="Montserrat"/>
              <a:ea typeface="Montserrat"/>
              <a:cs typeface="Montserrat"/>
              <a:sym typeface="Montserrat"/>
            </a:endParaRPr>
          </a:p>
        </p:txBody>
      </p:sp>
      <p:sp>
        <p:nvSpPr>
          <p:cNvPr id="86" name="Google Shape;86;p9"/>
          <p:cNvSpPr txBox="1"/>
          <p:nvPr/>
        </p:nvSpPr>
        <p:spPr>
          <a:xfrm>
            <a:off x="829500" y="1296125"/>
            <a:ext cx="10533000" cy="389333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0000"/>
              </a:buClr>
              <a:buSzPts val="2000"/>
              <a:buFont typeface="Arial"/>
              <a:buAutoNum type="arabicPeriod"/>
            </a:pPr>
            <a:r>
              <a:rPr lang="en-US" sz="2000" dirty="0">
                <a:solidFill>
                  <a:schemeClr val="dk1"/>
                </a:solidFill>
                <a:latin typeface="Dosis"/>
                <a:ea typeface="Dosis"/>
                <a:cs typeface="Dosis"/>
                <a:sym typeface="Dosis"/>
              </a:rPr>
              <a:t>H</a:t>
            </a:r>
            <a:r>
              <a:rPr lang="en-US" sz="2000" b="0" i="0" u="none" strike="noStrike" cap="none" dirty="0">
                <a:solidFill>
                  <a:schemeClr val="dk1"/>
                </a:solidFill>
                <a:latin typeface="Dosis"/>
                <a:ea typeface="Dosis"/>
                <a:cs typeface="Dosis"/>
                <a:sym typeface="Dosis"/>
              </a:rPr>
              <a:t>asil </a:t>
            </a:r>
            <a:r>
              <a:rPr lang="en-US" sz="2000" b="0" i="0" u="none" strike="noStrike" cap="none" dirty="0" err="1">
                <a:solidFill>
                  <a:schemeClr val="dk1"/>
                </a:solidFill>
                <a:latin typeface="Dosis"/>
                <a:ea typeface="Dosis"/>
                <a:cs typeface="Dosis"/>
                <a:sym typeface="Dosis"/>
              </a:rPr>
              <a:t>pengamatan</a:t>
            </a:r>
            <a:endParaRPr sz="2000" b="0" i="0" u="none" strike="noStrike" cap="none" dirty="0">
              <a:solidFill>
                <a:schemeClr val="dk1"/>
              </a:solidFill>
              <a:latin typeface="Dosis"/>
              <a:ea typeface="Dosis"/>
              <a:cs typeface="Dosis"/>
              <a:sym typeface="Dosis"/>
            </a:endParaRPr>
          </a:p>
          <a:p>
            <a:pPr marL="914400" marR="0" lvl="1" indent="-330200" algn="l" rtl="0">
              <a:lnSpc>
                <a:spcPct val="115000"/>
              </a:lnSpc>
              <a:spcBef>
                <a:spcPts val="0"/>
              </a:spcBef>
              <a:spcAft>
                <a:spcPts val="0"/>
              </a:spcAft>
              <a:buClr>
                <a:schemeClr val="dk1"/>
              </a:buClr>
              <a:buSzPts val="1600"/>
              <a:buFont typeface="Dosis"/>
              <a:buChar char="○"/>
            </a:pPr>
            <a:r>
              <a:rPr lang="en-US" sz="1600" dirty="0" err="1">
                <a:solidFill>
                  <a:schemeClr val="dk1"/>
                </a:solidFill>
                <a:latin typeface="Dosis"/>
                <a:ea typeface="Dosis"/>
                <a:cs typeface="Dosis"/>
                <a:sym typeface="Dosis"/>
              </a:rPr>
              <a:t>Terdapat</a:t>
            </a:r>
            <a:r>
              <a:rPr lang="en-US" sz="1600" dirty="0">
                <a:solidFill>
                  <a:schemeClr val="dk1"/>
                </a:solidFill>
                <a:latin typeface="Dosis"/>
                <a:ea typeface="Dosis"/>
                <a:cs typeface="Dosis"/>
                <a:sym typeface="Dosis"/>
              </a:rPr>
              <a:t> </a:t>
            </a:r>
            <a:r>
              <a:rPr lang="en-US" sz="1600" b="1" dirty="0">
                <a:solidFill>
                  <a:schemeClr val="dk1"/>
                </a:solidFill>
                <a:latin typeface="Dosis"/>
                <a:ea typeface="Dosis"/>
                <a:cs typeface="Dosis"/>
                <a:sym typeface="Dosis"/>
              </a:rPr>
              <a:t>558,811 baris</a:t>
            </a:r>
            <a:r>
              <a:rPr lang="en-US" sz="1600" dirty="0">
                <a:solidFill>
                  <a:schemeClr val="dk1"/>
                </a:solidFill>
                <a:latin typeface="Dosis"/>
                <a:ea typeface="Dosis"/>
                <a:cs typeface="Dosis"/>
                <a:sym typeface="Dosis"/>
              </a:rPr>
              <a:t> dan </a:t>
            </a:r>
            <a:r>
              <a:rPr lang="en-US" sz="1600" b="1" dirty="0">
                <a:solidFill>
                  <a:schemeClr val="dk1"/>
                </a:solidFill>
                <a:latin typeface="Dosis"/>
                <a:ea typeface="Dosis"/>
                <a:cs typeface="Dosis"/>
                <a:sym typeface="Dosis"/>
              </a:rPr>
              <a:t>16 </a:t>
            </a:r>
            <a:r>
              <a:rPr lang="en-US" sz="1600" b="1" dirty="0" err="1">
                <a:solidFill>
                  <a:schemeClr val="dk1"/>
                </a:solidFill>
                <a:latin typeface="Dosis"/>
                <a:ea typeface="Dosis"/>
                <a:cs typeface="Dosis"/>
                <a:sym typeface="Dosis"/>
              </a:rPr>
              <a:t>kolom</a:t>
            </a:r>
            <a:r>
              <a:rPr lang="en-US" sz="1600" dirty="0">
                <a:solidFill>
                  <a:schemeClr val="dk1"/>
                </a:solidFill>
                <a:latin typeface="Dosis"/>
                <a:ea typeface="Dosis"/>
                <a:cs typeface="Dosis"/>
                <a:sym typeface="Dosis"/>
              </a:rPr>
              <a:t> pada dataset</a:t>
            </a:r>
          </a:p>
          <a:p>
            <a:pPr marL="914400" marR="0" lvl="1" indent="-330200" algn="l" rtl="0">
              <a:lnSpc>
                <a:spcPct val="115000"/>
              </a:lnSpc>
              <a:spcBef>
                <a:spcPts val="0"/>
              </a:spcBef>
              <a:spcAft>
                <a:spcPts val="0"/>
              </a:spcAft>
              <a:buClr>
                <a:schemeClr val="dk1"/>
              </a:buClr>
              <a:buSzPts val="1600"/>
              <a:buFont typeface="Dosis"/>
              <a:buChar char="○"/>
            </a:pPr>
            <a:r>
              <a:rPr lang="en-US" sz="1600" dirty="0">
                <a:solidFill>
                  <a:schemeClr val="dk1"/>
                </a:solidFill>
                <a:latin typeface="Dosis"/>
                <a:ea typeface="Dosis"/>
                <a:cs typeface="Dosis"/>
                <a:sym typeface="Dosis"/>
              </a:rPr>
              <a:t>Semua </a:t>
            </a:r>
            <a:r>
              <a:rPr lang="en-US" sz="1600" dirty="0" err="1">
                <a:solidFill>
                  <a:schemeClr val="dk1"/>
                </a:solidFill>
                <a:latin typeface="Dosis"/>
                <a:ea typeface="Dosis"/>
                <a:cs typeface="Dosis"/>
                <a:sym typeface="Dosis"/>
              </a:rPr>
              <a:t>kolom</a:t>
            </a:r>
            <a:r>
              <a:rPr lang="en-US" sz="1600" dirty="0">
                <a:solidFill>
                  <a:schemeClr val="dk1"/>
                </a:solidFill>
                <a:latin typeface="Dosis"/>
                <a:ea typeface="Dosis"/>
                <a:cs typeface="Dosis"/>
                <a:sym typeface="Dosis"/>
              </a:rPr>
              <a:t> </a:t>
            </a:r>
            <a:r>
              <a:rPr lang="en-US" sz="1600" b="1" dirty="0" err="1">
                <a:solidFill>
                  <a:schemeClr val="dk1"/>
                </a:solidFill>
                <a:latin typeface="Dosis"/>
                <a:ea typeface="Dosis"/>
                <a:cs typeface="Dosis"/>
                <a:sym typeface="Dosis"/>
              </a:rPr>
              <a:t>tipenya</a:t>
            </a:r>
            <a:r>
              <a:rPr lang="en-US" sz="1600" b="1" dirty="0">
                <a:solidFill>
                  <a:schemeClr val="dk1"/>
                </a:solidFill>
                <a:latin typeface="Dosis"/>
                <a:ea typeface="Dosis"/>
                <a:cs typeface="Dosis"/>
                <a:sym typeface="Dosis"/>
              </a:rPr>
              <a:t> </a:t>
            </a:r>
            <a:r>
              <a:rPr lang="en-US" sz="1600" b="1" dirty="0" err="1">
                <a:solidFill>
                  <a:schemeClr val="dk1"/>
                </a:solidFill>
                <a:latin typeface="Dosis"/>
                <a:ea typeface="Dosis"/>
                <a:cs typeface="Dosis"/>
                <a:sym typeface="Dosis"/>
              </a:rPr>
              <a:t>sudah</a:t>
            </a:r>
            <a:r>
              <a:rPr lang="en-US" sz="1600" b="1" dirty="0">
                <a:solidFill>
                  <a:schemeClr val="dk1"/>
                </a:solidFill>
                <a:latin typeface="Dosis"/>
                <a:ea typeface="Dosis"/>
                <a:cs typeface="Dosis"/>
                <a:sym typeface="Dosis"/>
              </a:rPr>
              <a:t> </a:t>
            </a:r>
            <a:r>
              <a:rPr lang="en-US" sz="1600" b="1" dirty="0" err="1">
                <a:solidFill>
                  <a:schemeClr val="dk1"/>
                </a:solidFill>
                <a:latin typeface="Dosis"/>
                <a:ea typeface="Dosis"/>
                <a:cs typeface="Dosis"/>
                <a:sym typeface="Dosis"/>
              </a:rPr>
              <a:t>sesua</a:t>
            </a:r>
            <a:r>
              <a:rPr lang="en-US" sz="1600" dirty="0" err="1">
                <a:solidFill>
                  <a:schemeClr val="dk1"/>
                </a:solidFill>
                <a:latin typeface="Dosis"/>
                <a:ea typeface="Dosis"/>
                <a:cs typeface="Dosis"/>
                <a:sym typeface="Dosis"/>
              </a:rPr>
              <a:t>i</a:t>
            </a:r>
            <a:endParaRPr lang="en-US" sz="1600" dirty="0">
              <a:solidFill>
                <a:schemeClr val="dk1"/>
              </a:solidFill>
              <a:latin typeface="Dosis"/>
              <a:ea typeface="Dosis"/>
              <a:cs typeface="Dosis"/>
              <a:sym typeface="Dosis"/>
            </a:endParaRPr>
          </a:p>
          <a:p>
            <a:pPr marL="914400" marR="0" lvl="1" indent="-330200" algn="l" rtl="0">
              <a:lnSpc>
                <a:spcPct val="115000"/>
              </a:lnSpc>
              <a:spcBef>
                <a:spcPts val="0"/>
              </a:spcBef>
              <a:spcAft>
                <a:spcPts val="0"/>
              </a:spcAft>
              <a:buClr>
                <a:schemeClr val="dk1"/>
              </a:buClr>
              <a:buSzPts val="1600"/>
              <a:buFont typeface="Dosis"/>
              <a:buChar char="○"/>
            </a:pPr>
            <a:r>
              <a:rPr lang="en-US" sz="1600" dirty="0" err="1">
                <a:solidFill>
                  <a:schemeClr val="dk1"/>
                </a:solidFill>
                <a:latin typeface="Dosis"/>
                <a:ea typeface="Dosis"/>
                <a:cs typeface="Dosis"/>
                <a:sym typeface="Dosis"/>
              </a:rPr>
              <a:t>Terdapat</a:t>
            </a:r>
            <a:r>
              <a:rPr lang="en-US" sz="1600" dirty="0">
                <a:solidFill>
                  <a:schemeClr val="dk1"/>
                </a:solidFill>
                <a:latin typeface="Dosis"/>
                <a:ea typeface="Dosis"/>
                <a:cs typeface="Dosis"/>
                <a:sym typeface="Dosis"/>
              </a:rPr>
              <a:t> </a:t>
            </a:r>
            <a:r>
              <a:rPr lang="en-US" sz="1600" b="1" dirty="0">
                <a:solidFill>
                  <a:schemeClr val="dk1"/>
                </a:solidFill>
                <a:latin typeface="Dosis"/>
                <a:ea typeface="Dosis"/>
                <a:cs typeface="Dosis"/>
                <a:sym typeface="Dosis"/>
              </a:rPr>
              <a:t>5 </a:t>
            </a:r>
            <a:r>
              <a:rPr lang="en-US" sz="1600" b="1" dirty="0" err="1">
                <a:solidFill>
                  <a:schemeClr val="dk1"/>
                </a:solidFill>
                <a:latin typeface="Dosis"/>
                <a:ea typeface="Dosis"/>
                <a:cs typeface="Dosis"/>
                <a:sym typeface="Dosis"/>
              </a:rPr>
              <a:t>kolom</a:t>
            </a:r>
            <a:r>
              <a:rPr lang="en-US" sz="1600" b="1" dirty="0">
                <a:solidFill>
                  <a:schemeClr val="dk1"/>
                </a:solidFill>
                <a:latin typeface="Dosis"/>
                <a:ea typeface="Dosis"/>
                <a:cs typeface="Dosis"/>
                <a:sym typeface="Dosis"/>
              </a:rPr>
              <a:t> Numerical</a:t>
            </a:r>
            <a:r>
              <a:rPr lang="en-US" sz="1600" dirty="0">
                <a:solidFill>
                  <a:schemeClr val="dk1"/>
                </a:solidFill>
                <a:latin typeface="Dosis"/>
                <a:ea typeface="Dosis"/>
                <a:cs typeface="Dosis"/>
                <a:sym typeface="Dosis"/>
              </a:rPr>
              <a:t> dan </a:t>
            </a:r>
            <a:r>
              <a:rPr lang="en-US" sz="1600" b="1" dirty="0">
                <a:solidFill>
                  <a:schemeClr val="dk1"/>
                </a:solidFill>
                <a:latin typeface="Dosis"/>
                <a:ea typeface="Dosis"/>
                <a:cs typeface="Dosis"/>
                <a:sym typeface="Dosis"/>
              </a:rPr>
              <a:t>11 </a:t>
            </a:r>
            <a:r>
              <a:rPr lang="en-US" sz="1600" b="1" dirty="0" err="1">
                <a:solidFill>
                  <a:schemeClr val="dk1"/>
                </a:solidFill>
                <a:latin typeface="Dosis"/>
                <a:ea typeface="Dosis"/>
                <a:cs typeface="Dosis"/>
                <a:sym typeface="Dosis"/>
              </a:rPr>
              <a:t>kolom</a:t>
            </a:r>
            <a:r>
              <a:rPr lang="en-US" sz="1600" b="1" dirty="0">
                <a:solidFill>
                  <a:schemeClr val="dk1"/>
                </a:solidFill>
                <a:latin typeface="Dosis"/>
                <a:ea typeface="Dosis"/>
                <a:cs typeface="Dosis"/>
                <a:sym typeface="Dosis"/>
              </a:rPr>
              <a:t> Categorical</a:t>
            </a:r>
          </a:p>
          <a:p>
            <a:pPr marL="914400" marR="0" lvl="1" indent="-330200" algn="l" rtl="0">
              <a:lnSpc>
                <a:spcPct val="115000"/>
              </a:lnSpc>
              <a:spcBef>
                <a:spcPts val="0"/>
              </a:spcBef>
              <a:spcAft>
                <a:spcPts val="0"/>
              </a:spcAft>
              <a:buClr>
                <a:schemeClr val="dk1"/>
              </a:buClr>
              <a:buSzPts val="1600"/>
              <a:buFont typeface="Dosis"/>
              <a:buChar char="○"/>
            </a:pPr>
            <a:r>
              <a:rPr lang="en-US" sz="1600" b="1" dirty="0">
                <a:solidFill>
                  <a:schemeClr val="dk1"/>
                </a:solidFill>
                <a:latin typeface="Dosis"/>
                <a:ea typeface="Dosis"/>
                <a:cs typeface="Dosis"/>
                <a:sym typeface="Dosis"/>
              </a:rPr>
              <a:t>Missing value </a:t>
            </a:r>
            <a:r>
              <a:rPr lang="en-US" sz="1600" dirty="0" err="1">
                <a:solidFill>
                  <a:schemeClr val="dk1"/>
                </a:solidFill>
                <a:latin typeface="Dosis"/>
                <a:ea typeface="Dosis"/>
                <a:cs typeface="Dosis"/>
                <a:sym typeface="Dosis"/>
              </a:rPr>
              <a:t>tidak</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akan</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berpengaruh</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banyak</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karena</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tidak</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sampai</a:t>
            </a:r>
            <a:r>
              <a:rPr lang="en-US" sz="1600" dirty="0">
                <a:solidFill>
                  <a:schemeClr val="dk1"/>
                </a:solidFill>
                <a:latin typeface="Dosis"/>
                <a:ea typeface="Dosis"/>
                <a:cs typeface="Dosis"/>
                <a:sym typeface="Dosis"/>
              </a:rPr>
              <a:t> 5% </a:t>
            </a:r>
            <a:r>
              <a:rPr lang="en-US" sz="1600" dirty="0" err="1">
                <a:solidFill>
                  <a:schemeClr val="dk1"/>
                </a:solidFill>
                <a:latin typeface="Dosis"/>
                <a:ea typeface="Dosis"/>
                <a:cs typeface="Dosis"/>
                <a:sym typeface="Dosis"/>
              </a:rPr>
              <a:t>dari</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keseluruhan</a:t>
            </a:r>
            <a:r>
              <a:rPr lang="en-US" sz="1600" dirty="0">
                <a:solidFill>
                  <a:schemeClr val="dk1"/>
                </a:solidFill>
                <a:latin typeface="Dosis"/>
                <a:ea typeface="Dosis"/>
                <a:cs typeface="Dosis"/>
                <a:sym typeface="Dosis"/>
              </a:rPr>
              <a:t> data, </a:t>
            </a:r>
            <a:r>
              <a:rPr lang="en-US" sz="1600" dirty="0" err="1">
                <a:solidFill>
                  <a:schemeClr val="dk1"/>
                </a:solidFill>
                <a:latin typeface="Dosis"/>
                <a:ea typeface="Dosis"/>
                <a:cs typeface="Dosis"/>
                <a:sym typeface="Dosis"/>
              </a:rPr>
              <a:t>kecuali</a:t>
            </a:r>
            <a:r>
              <a:rPr lang="en-US" sz="1600" dirty="0">
                <a:solidFill>
                  <a:schemeClr val="dk1"/>
                </a:solidFill>
                <a:latin typeface="Dosis"/>
                <a:ea typeface="Dosis"/>
                <a:cs typeface="Dosis"/>
                <a:sym typeface="Dosis"/>
              </a:rPr>
              <a:t> pada data transmission yang </a:t>
            </a:r>
            <a:r>
              <a:rPr lang="en-US" sz="1600" dirty="0" err="1">
                <a:solidFill>
                  <a:schemeClr val="dk1"/>
                </a:solidFill>
                <a:latin typeface="Dosis"/>
                <a:ea typeface="Dosis"/>
                <a:cs typeface="Dosis"/>
                <a:sym typeface="Dosis"/>
              </a:rPr>
              <a:t>sampai</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sekitar</a:t>
            </a:r>
            <a:r>
              <a:rPr lang="en-US" sz="1600" dirty="0">
                <a:solidFill>
                  <a:schemeClr val="dk1"/>
                </a:solidFill>
                <a:latin typeface="Dosis"/>
                <a:ea typeface="Dosis"/>
                <a:cs typeface="Dosis"/>
                <a:sym typeface="Dosis"/>
              </a:rPr>
              <a:t> 11% </a:t>
            </a:r>
            <a:r>
              <a:rPr lang="en-US" sz="1600" dirty="0" err="1">
                <a:solidFill>
                  <a:schemeClr val="dk1"/>
                </a:solidFill>
                <a:latin typeface="Dosis"/>
                <a:ea typeface="Dosis"/>
                <a:cs typeface="Dosis"/>
                <a:sym typeface="Dosis"/>
              </a:rPr>
              <a:t>dari</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keseluruhan</a:t>
            </a:r>
            <a:r>
              <a:rPr lang="en-US" sz="1600" dirty="0">
                <a:solidFill>
                  <a:schemeClr val="dk1"/>
                </a:solidFill>
                <a:latin typeface="Dosis"/>
                <a:ea typeface="Dosis"/>
                <a:cs typeface="Dosis"/>
                <a:sym typeface="Dosis"/>
              </a:rPr>
              <a:t> data.</a:t>
            </a:r>
            <a:endParaRPr sz="1600" dirty="0">
              <a:solidFill>
                <a:schemeClr val="dk1"/>
              </a:solidFill>
              <a:latin typeface="Dosis"/>
              <a:ea typeface="Dosis"/>
              <a:cs typeface="Dosis"/>
              <a:sym typeface="Dosis"/>
            </a:endParaRPr>
          </a:p>
          <a:p>
            <a:pPr marL="914400" marR="0" lvl="1" indent="-330200" algn="l" rtl="0">
              <a:lnSpc>
                <a:spcPct val="115000"/>
              </a:lnSpc>
              <a:spcBef>
                <a:spcPts val="0"/>
              </a:spcBef>
              <a:spcAft>
                <a:spcPts val="0"/>
              </a:spcAft>
              <a:buClr>
                <a:schemeClr val="dk1"/>
              </a:buClr>
              <a:buSzPts val="1600"/>
              <a:buFont typeface="Dosis"/>
              <a:buChar char="○"/>
            </a:pPr>
            <a:r>
              <a:rPr lang="en-US" sz="1600" dirty="0">
                <a:solidFill>
                  <a:schemeClr val="dk1"/>
                </a:solidFill>
                <a:latin typeface="Dosis"/>
                <a:ea typeface="Dosis"/>
                <a:cs typeface="Dosis"/>
                <a:sym typeface="Dosis"/>
              </a:rPr>
              <a:t>Nilai min pada selling price dan odometer </a:t>
            </a:r>
            <a:r>
              <a:rPr lang="en-US" sz="1600" dirty="0" err="1">
                <a:solidFill>
                  <a:schemeClr val="dk1"/>
                </a:solidFill>
                <a:latin typeface="Dosis"/>
                <a:ea typeface="Dosis"/>
                <a:cs typeface="Dosis"/>
                <a:sym typeface="Dosis"/>
              </a:rPr>
              <a:t>menunjukkan</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angka</a:t>
            </a:r>
            <a:r>
              <a:rPr lang="en-US" sz="1600" dirty="0">
                <a:solidFill>
                  <a:schemeClr val="dk1"/>
                </a:solidFill>
                <a:latin typeface="Dosis"/>
                <a:ea typeface="Dosis"/>
                <a:cs typeface="Dosis"/>
                <a:sym typeface="Dosis"/>
              </a:rPr>
              <a:t> yang </a:t>
            </a:r>
            <a:r>
              <a:rPr lang="en-US" sz="1600" dirty="0" err="1">
                <a:solidFill>
                  <a:schemeClr val="dk1"/>
                </a:solidFill>
                <a:latin typeface="Dosis"/>
                <a:ea typeface="Dosis"/>
                <a:cs typeface="Dosis"/>
                <a:sym typeface="Dosis"/>
              </a:rPr>
              <a:t>tidak</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wajar</a:t>
            </a:r>
            <a:r>
              <a:rPr lang="en-US" sz="1600" dirty="0">
                <a:solidFill>
                  <a:schemeClr val="dk1"/>
                </a:solidFill>
                <a:latin typeface="Dosis"/>
                <a:ea typeface="Dosis"/>
                <a:cs typeface="Dosis"/>
                <a:sym typeface="Dosis"/>
              </a:rPr>
              <a:t> dan </a:t>
            </a:r>
            <a:r>
              <a:rPr lang="en-US" sz="1600" dirty="0" err="1">
                <a:solidFill>
                  <a:schemeClr val="dk1"/>
                </a:solidFill>
                <a:latin typeface="Dosis"/>
                <a:ea typeface="Dosis"/>
                <a:cs typeface="Dosis"/>
                <a:sym typeface="Dosis"/>
              </a:rPr>
              <a:t>perlu</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dicek</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kembali</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sementara</a:t>
            </a:r>
            <a:r>
              <a:rPr lang="en-US" sz="1600" dirty="0">
                <a:solidFill>
                  <a:schemeClr val="dk1"/>
                </a:solidFill>
                <a:latin typeface="Dosis"/>
                <a:ea typeface="Dosis"/>
                <a:cs typeface="Dosis"/>
                <a:sym typeface="Dosis"/>
              </a:rPr>
              <a:t> itu </a:t>
            </a:r>
            <a:r>
              <a:rPr lang="en-US" sz="1600" dirty="0" err="1">
                <a:solidFill>
                  <a:schemeClr val="dk1"/>
                </a:solidFill>
                <a:latin typeface="Dosis"/>
                <a:ea typeface="Dosis"/>
                <a:cs typeface="Dosis"/>
                <a:sym typeface="Dosis"/>
              </a:rPr>
              <a:t>freq</a:t>
            </a:r>
            <a:r>
              <a:rPr lang="en-US" sz="1600" dirty="0">
                <a:solidFill>
                  <a:schemeClr val="dk1"/>
                </a:solidFill>
                <a:latin typeface="Dosis"/>
                <a:ea typeface="Dosis"/>
                <a:cs typeface="Dosis"/>
                <a:sym typeface="Dosis"/>
              </a:rPr>
              <a:t> pada transmission </a:t>
            </a:r>
            <a:r>
              <a:rPr lang="en-US" sz="1600" dirty="0" err="1">
                <a:solidFill>
                  <a:schemeClr val="dk1"/>
                </a:solidFill>
                <a:latin typeface="Dosis"/>
                <a:ea typeface="Dosis"/>
                <a:cs typeface="Dosis"/>
                <a:sym typeface="Dosis"/>
              </a:rPr>
              <a:t>mengalami</a:t>
            </a:r>
            <a:r>
              <a:rPr lang="en-US" sz="1600" dirty="0">
                <a:solidFill>
                  <a:schemeClr val="dk1"/>
                </a:solidFill>
                <a:latin typeface="Dosis"/>
                <a:ea typeface="Dosis"/>
                <a:cs typeface="Dosis"/>
                <a:sym typeface="Dosis"/>
              </a:rPr>
              <a:t> imbalance dimana </a:t>
            </a:r>
            <a:r>
              <a:rPr lang="en-US" sz="1600" dirty="0" err="1">
                <a:solidFill>
                  <a:schemeClr val="dk1"/>
                </a:solidFill>
                <a:latin typeface="Dosis"/>
                <a:ea typeface="Dosis"/>
                <a:cs typeface="Dosis"/>
                <a:sym typeface="Dosis"/>
              </a:rPr>
              <a:t>sebanyak</a:t>
            </a:r>
            <a:r>
              <a:rPr lang="en-US" sz="1600" dirty="0">
                <a:solidFill>
                  <a:schemeClr val="dk1"/>
                </a:solidFill>
                <a:latin typeface="Dosis"/>
                <a:ea typeface="Dosis"/>
                <a:cs typeface="Dosis"/>
                <a:sym typeface="Dosis"/>
              </a:rPr>
              <a:t> 475914 </a:t>
            </a:r>
            <a:r>
              <a:rPr lang="en-US" sz="1600" dirty="0" err="1">
                <a:solidFill>
                  <a:schemeClr val="dk1"/>
                </a:solidFill>
                <a:latin typeface="Dosis"/>
                <a:ea typeface="Dosis"/>
                <a:cs typeface="Dosis"/>
                <a:sym typeface="Dosis"/>
              </a:rPr>
              <a:t>adalah</a:t>
            </a:r>
            <a:r>
              <a:rPr lang="en-US" sz="1600" dirty="0">
                <a:solidFill>
                  <a:schemeClr val="dk1"/>
                </a:solidFill>
                <a:latin typeface="Dosis"/>
                <a:ea typeface="Dosis"/>
                <a:cs typeface="Dosis"/>
                <a:sym typeface="Dosis"/>
              </a:rPr>
              <a:t> automatic </a:t>
            </a:r>
            <a:r>
              <a:rPr lang="en-US" sz="1600" dirty="0" err="1">
                <a:solidFill>
                  <a:schemeClr val="dk1"/>
                </a:solidFill>
                <a:latin typeface="Dosis"/>
                <a:ea typeface="Dosis"/>
                <a:cs typeface="Dosis"/>
                <a:sym typeface="Dosis"/>
              </a:rPr>
              <a:t>dari</a:t>
            </a:r>
            <a:r>
              <a:rPr lang="en-US" sz="1600" dirty="0">
                <a:solidFill>
                  <a:schemeClr val="dk1"/>
                </a:solidFill>
                <a:latin typeface="Dosis"/>
                <a:ea typeface="Dosis"/>
                <a:cs typeface="Dosis"/>
                <a:sym typeface="Dosis"/>
              </a:rPr>
              <a:t> 493458 </a:t>
            </a:r>
            <a:r>
              <a:rPr lang="en-US" sz="1600" dirty="0" err="1">
                <a:solidFill>
                  <a:schemeClr val="dk1"/>
                </a:solidFill>
                <a:latin typeface="Dosis"/>
                <a:ea typeface="Dosis"/>
                <a:cs typeface="Dosis"/>
                <a:sym typeface="Dosis"/>
              </a:rPr>
              <a:t>jumlah</a:t>
            </a:r>
            <a:r>
              <a:rPr lang="en-US" sz="1600" dirty="0">
                <a:solidFill>
                  <a:schemeClr val="dk1"/>
                </a:solidFill>
                <a:latin typeface="Dosis"/>
                <a:ea typeface="Dosis"/>
                <a:cs typeface="Dosis"/>
                <a:sym typeface="Dosis"/>
              </a:rPr>
              <a:t> data. </a:t>
            </a:r>
          </a:p>
          <a:p>
            <a:pPr marL="914400" marR="0" lvl="1" indent="-330200" algn="l" rtl="0">
              <a:lnSpc>
                <a:spcPct val="115000"/>
              </a:lnSpc>
              <a:spcBef>
                <a:spcPts val="0"/>
              </a:spcBef>
              <a:spcAft>
                <a:spcPts val="0"/>
              </a:spcAft>
              <a:buClr>
                <a:schemeClr val="dk1"/>
              </a:buClr>
              <a:buSzPts val="1600"/>
              <a:buFont typeface="Dosis"/>
              <a:buChar char="○"/>
            </a:pPr>
            <a:r>
              <a:rPr lang="en-US" sz="1600" b="1" dirty="0">
                <a:solidFill>
                  <a:schemeClr val="dk1"/>
                </a:solidFill>
                <a:latin typeface="Dosis"/>
                <a:ea typeface="Dosis"/>
                <a:cs typeface="Dosis"/>
                <a:sym typeface="Dosis"/>
              </a:rPr>
              <a:t>Unique value</a:t>
            </a:r>
            <a:r>
              <a:rPr lang="en-US" sz="1600" dirty="0">
                <a:solidFill>
                  <a:schemeClr val="dk1"/>
                </a:solidFill>
                <a:latin typeface="Dosis"/>
                <a:ea typeface="Dosis"/>
                <a:cs typeface="Dosis"/>
                <a:sym typeface="Dosis"/>
              </a:rPr>
              <a:t> pada </a:t>
            </a:r>
            <a:r>
              <a:rPr lang="en-US" sz="1600" b="1" dirty="0">
                <a:solidFill>
                  <a:schemeClr val="dk1"/>
                </a:solidFill>
                <a:latin typeface="Dosis"/>
                <a:ea typeface="Dosis"/>
                <a:cs typeface="Dosis"/>
                <a:sym typeface="Dosis"/>
              </a:rPr>
              <a:t>model, trim dan body </a:t>
            </a:r>
            <a:r>
              <a:rPr lang="en-US" sz="1600" dirty="0">
                <a:solidFill>
                  <a:schemeClr val="dk1"/>
                </a:solidFill>
                <a:latin typeface="Dosis"/>
                <a:ea typeface="Dosis"/>
                <a:cs typeface="Dosis"/>
                <a:sym typeface="Dosis"/>
              </a:rPr>
              <a:t>sangat </a:t>
            </a:r>
            <a:r>
              <a:rPr lang="en-US" sz="1600" dirty="0" err="1">
                <a:solidFill>
                  <a:schemeClr val="dk1"/>
                </a:solidFill>
                <a:latin typeface="Dosis"/>
                <a:ea typeface="Dosis"/>
                <a:cs typeface="Dosis"/>
                <a:sym typeface="Dosis"/>
              </a:rPr>
              <a:t>banyak</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sehingga</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tidak</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direkomendasikan</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untuk</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menjadi</a:t>
            </a:r>
            <a:r>
              <a:rPr lang="en-US" sz="1600" dirty="0">
                <a:solidFill>
                  <a:schemeClr val="dk1"/>
                </a:solidFill>
                <a:latin typeface="Dosis"/>
                <a:ea typeface="Dosis"/>
                <a:cs typeface="Dosis"/>
                <a:sym typeface="Dosis"/>
              </a:rPr>
              <a:t> feature </a:t>
            </a:r>
            <a:r>
              <a:rPr lang="en-US" sz="1600" dirty="0" err="1">
                <a:solidFill>
                  <a:schemeClr val="dk1"/>
                </a:solidFill>
                <a:latin typeface="Dosis"/>
                <a:ea typeface="Dosis"/>
                <a:cs typeface="Dosis"/>
                <a:sym typeface="Dosis"/>
              </a:rPr>
              <a:t>atau</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dilakukan</a:t>
            </a:r>
            <a:r>
              <a:rPr lang="en-US" sz="1600" dirty="0">
                <a:solidFill>
                  <a:schemeClr val="dk1"/>
                </a:solidFill>
                <a:latin typeface="Dosis"/>
                <a:ea typeface="Dosis"/>
                <a:cs typeface="Dosis"/>
                <a:sym typeface="Dosis"/>
              </a:rPr>
              <a:t> </a:t>
            </a:r>
            <a:r>
              <a:rPr lang="en-US" sz="1600" b="1" dirty="0">
                <a:solidFill>
                  <a:schemeClr val="dk1"/>
                </a:solidFill>
                <a:latin typeface="Dosis"/>
                <a:ea typeface="Dosis"/>
                <a:cs typeface="Dosis"/>
                <a:sym typeface="Dosis"/>
              </a:rPr>
              <a:t>feature engineering </a:t>
            </a:r>
            <a:r>
              <a:rPr lang="en-US" sz="1600" dirty="0" err="1">
                <a:solidFill>
                  <a:schemeClr val="dk1"/>
                </a:solidFill>
                <a:latin typeface="Dosis"/>
                <a:ea typeface="Dosis"/>
                <a:cs typeface="Dosis"/>
                <a:sym typeface="Dosis"/>
              </a:rPr>
              <a:t>untuk</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mengatasi</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kardinalitas</a:t>
            </a:r>
            <a:endParaRPr lang="en-US" sz="1600" dirty="0">
              <a:solidFill>
                <a:schemeClr val="dk1"/>
              </a:solidFill>
              <a:latin typeface="Dosis"/>
              <a:ea typeface="Dosis"/>
              <a:cs typeface="Dosis"/>
              <a:sym typeface="Dosis"/>
            </a:endParaRPr>
          </a:p>
          <a:p>
            <a:pPr marL="914400" marR="0" lvl="1" indent="-330200" algn="l" rtl="0">
              <a:lnSpc>
                <a:spcPct val="115000"/>
              </a:lnSpc>
              <a:spcBef>
                <a:spcPts val="0"/>
              </a:spcBef>
              <a:spcAft>
                <a:spcPts val="0"/>
              </a:spcAft>
              <a:buClr>
                <a:schemeClr val="dk1"/>
              </a:buClr>
              <a:buSzPts val="1600"/>
              <a:buFont typeface="Dosis"/>
              <a:buChar char="○"/>
            </a:pPr>
            <a:r>
              <a:rPr lang="en-US" sz="1600" b="1" dirty="0" err="1">
                <a:solidFill>
                  <a:schemeClr val="dk1"/>
                </a:solidFill>
                <a:latin typeface="Dosis"/>
                <a:ea typeface="Dosis"/>
                <a:cs typeface="Dosis"/>
                <a:sym typeface="Dosis"/>
              </a:rPr>
              <a:t>Tidak</a:t>
            </a:r>
            <a:r>
              <a:rPr lang="en-US" sz="1600" b="1" dirty="0">
                <a:solidFill>
                  <a:schemeClr val="dk1"/>
                </a:solidFill>
                <a:latin typeface="Dosis"/>
                <a:ea typeface="Dosis"/>
                <a:cs typeface="Dosis"/>
                <a:sym typeface="Dosis"/>
              </a:rPr>
              <a:t> </a:t>
            </a:r>
            <a:r>
              <a:rPr lang="en-US" sz="1600" b="1" dirty="0" err="1">
                <a:solidFill>
                  <a:schemeClr val="dk1"/>
                </a:solidFill>
                <a:latin typeface="Dosis"/>
                <a:ea typeface="Dosis"/>
                <a:cs typeface="Dosis"/>
                <a:sym typeface="Dosis"/>
              </a:rPr>
              <a:t>terdapat</a:t>
            </a:r>
            <a:r>
              <a:rPr lang="en-US" sz="1600" b="1" dirty="0">
                <a:solidFill>
                  <a:schemeClr val="dk1"/>
                </a:solidFill>
                <a:latin typeface="Dosis"/>
                <a:ea typeface="Dosis"/>
                <a:cs typeface="Dosis"/>
                <a:sym typeface="Dosis"/>
              </a:rPr>
              <a:t> data </a:t>
            </a:r>
            <a:r>
              <a:rPr lang="en-US" sz="1600" b="1" dirty="0" err="1">
                <a:solidFill>
                  <a:schemeClr val="dk1"/>
                </a:solidFill>
                <a:latin typeface="Dosis"/>
                <a:ea typeface="Dosis"/>
                <a:cs typeface="Dosis"/>
                <a:sym typeface="Dosis"/>
              </a:rPr>
              <a:t>duplikat</a:t>
            </a:r>
            <a:endParaRPr sz="1600" b="1" dirty="0">
              <a:solidFill>
                <a:schemeClr val="dk1"/>
              </a:solidFill>
              <a:latin typeface="Dosis"/>
              <a:ea typeface="Dosis"/>
              <a:cs typeface="Dosis"/>
              <a:sym typeface="Dosis"/>
            </a:endParaRPr>
          </a:p>
          <a:p>
            <a:pPr marL="0" marR="0" lvl="0" indent="0" algn="l" rtl="0">
              <a:lnSpc>
                <a:spcPct val="165000"/>
              </a:lnSpc>
              <a:spcBef>
                <a:spcPts val="0"/>
              </a:spcBef>
              <a:spcAft>
                <a:spcPts val="0"/>
              </a:spcAft>
              <a:buNone/>
            </a:pPr>
            <a:endParaRPr sz="2000" dirty="0">
              <a:solidFill>
                <a:schemeClr val="dk1"/>
              </a:solidFill>
              <a:latin typeface="Dosis"/>
              <a:ea typeface="Dosis"/>
              <a:cs typeface="Dosis"/>
              <a:sym typeface="Dosi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0"/>
          <p:cNvSpPr txBox="1"/>
          <p:nvPr/>
        </p:nvSpPr>
        <p:spPr>
          <a:xfrm>
            <a:off x="1041720" y="696642"/>
            <a:ext cx="7352472" cy="599483"/>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3200" b="1" i="0" u="none" strike="noStrike" cap="none">
                <a:solidFill>
                  <a:srgbClr val="0198A3"/>
                </a:solidFill>
                <a:latin typeface="Montserrat"/>
                <a:ea typeface="Montserrat"/>
                <a:cs typeface="Montserrat"/>
                <a:sym typeface="Montserrat"/>
              </a:rPr>
              <a:t>Univariate Analysis</a:t>
            </a:r>
            <a:endParaRPr sz="3200" b="1" i="0" u="none" strike="noStrike" cap="none">
              <a:solidFill>
                <a:srgbClr val="0198A3"/>
              </a:solidFill>
              <a:latin typeface="Montserrat"/>
              <a:ea typeface="Montserrat"/>
              <a:cs typeface="Montserrat"/>
              <a:sym typeface="Montserrat"/>
            </a:endParaRPr>
          </a:p>
        </p:txBody>
      </p:sp>
      <p:sp>
        <p:nvSpPr>
          <p:cNvPr id="94" name="Google Shape;94;p10"/>
          <p:cNvSpPr txBox="1"/>
          <p:nvPr/>
        </p:nvSpPr>
        <p:spPr>
          <a:xfrm>
            <a:off x="1054800" y="1517738"/>
            <a:ext cx="10082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err="1"/>
              <a:t>Analisis</a:t>
            </a:r>
            <a:r>
              <a:rPr lang="en-US" dirty="0"/>
              <a:t> </a:t>
            </a:r>
            <a:r>
              <a:rPr lang="en-US" dirty="0" err="1"/>
              <a:t>univariat</a:t>
            </a:r>
            <a:r>
              <a:rPr lang="en-US" dirty="0"/>
              <a:t> </a:t>
            </a:r>
            <a:r>
              <a:rPr lang="en-US" dirty="0" err="1"/>
              <a:t>merupakan</a:t>
            </a:r>
            <a:r>
              <a:rPr lang="en-US" dirty="0"/>
              <a:t> </a:t>
            </a:r>
            <a:r>
              <a:rPr lang="en-US" dirty="0" err="1"/>
              <a:t>analisis</a:t>
            </a:r>
            <a:r>
              <a:rPr lang="en-US" dirty="0"/>
              <a:t> yang </a:t>
            </a:r>
            <a:r>
              <a:rPr lang="en-US" dirty="0" err="1"/>
              <a:t>digunakan</a:t>
            </a:r>
            <a:r>
              <a:rPr lang="en-US" dirty="0"/>
              <a:t> pada </a:t>
            </a:r>
            <a:r>
              <a:rPr lang="en-US" dirty="0" err="1"/>
              <a:t>satu</a:t>
            </a:r>
            <a:r>
              <a:rPr lang="en-US" dirty="0"/>
              <a:t> </a:t>
            </a:r>
            <a:r>
              <a:rPr lang="en-US" dirty="0" err="1"/>
              <a:t>variabel</a:t>
            </a:r>
            <a:r>
              <a:rPr lang="en-US" dirty="0"/>
              <a:t> </a:t>
            </a:r>
            <a:r>
              <a:rPr lang="en-US" dirty="0" err="1"/>
              <a:t>dengan</a:t>
            </a:r>
            <a:r>
              <a:rPr lang="en-US" dirty="0"/>
              <a:t> </a:t>
            </a:r>
            <a:r>
              <a:rPr lang="en-US" dirty="0" err="1"/>
              <a:t>tujuan</a:t>
            </a:r>
            <a:r>
              <a:rPr lang="en-US" dirty="0"/>
              <a:t> </a:t>
            </a:r>
            <a:r>
              <a:rPr lang="en-US" dirty="0" err="1"/>
              <a:t>untuk</a:t>
            </a:r>
            <a:r>
              <a:rPr lang="en-US" dirty="0"/>
              <a:t> </a:t>
            </a:r>
            <a:r>
              <a:rPr lang="en-US" dirty="0" err="1"/>
              <a:t>mengetahui</a:t>
            </a:r>
            <a:r>
              <a:rPr lang="en-US" dirty="0"/>
              <a:t> dan </a:t>
            </a:r>
            <a:r>
              <a:rPr lang="en-US" dirty="0" err="1"/>
              <a:t>mengidentifikasi</a:t>
            </a:r>
            <a:r>
              <a:rPr lang="en-US" dirty="0"/>
              <a:t> </a:t>
            </a:r>
            <a:r>
              <a:rPr lang="en-US" dirty="0" err="1"/>
              <a:t>karakteristik</a:t>
            </a:r>
            <a:r>
              <a:rPr lang="en-US" dirty="0"/>
              <a:t> </a:t>
            </a:r>
            <a:r>
              <a:rPr lang="en-US" dirty="0" err="1"/>
              <a:t>dari</a:t>
            </a:r>
            <a:r>
              <a:rPr lang="en-US" dirty="0"/>
              <a:t> </a:t>
            </a:r>
            <a:r>
              <a:rPr lang="en-US" dirty="0" err="1"/>
              <a:t>variabel</a:t>
            </a:r>
            <a:r>
              <a:rPr lang="en-US" dirty="0"/>
              <a:t> </a:t>
            </a:r>
            <a:r>
              <a:rPr lang="en-US" dirty="0" err="1"/>
              <a:t>tersebut</a:t>
            </a:r>
            <a:r>
              <a:rPr lang="en-US" dirty="0"/>
              <a:t>.</a:t>
            </a:r>
            <a:endParaRPr dirty="0"/>
          </a:p>
        </p:txBody>
      </p:sp>
      <p:sp>
        <p:nvSpPr>
          <p:cNvPr id="95" name="Google Shape;95;p10"/>
          <p:cNvSpPr txBox="1"/>
          <p:nvPr/>
        </p:nvSpPr>
        <p:spPr>
          <a:xfrm>
            <a:off x="1054800" y="2239762"/>
            <a:ext cx="10082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err="1"/>
              <a:t>Terdapat</a:t>
            </a:r>
            <a:r>
              <a:rPr lang="en-US" dirty="0"/>
              <a:t> </a:t>
            </a:r>
            <a:r>
              <a:rPr lang="en-US" dirty="0" err="1"/>
              <a:t>dua</a:t>
            </a:r>
            <a:r>
              <a:rPr lang="en-US" dirty="0"/>
              <a:t> </a:t>
            </a:r>
            <a:r>
              <a:rPr lang="en-US" dirty="0" err="1"/>
              <a:t>jenis</a:t>
            </a:r>
            <a:r>
              <a:rPr lang="en-US" dirty="0"/>
              <a:t> data pada dataset </a:t>
            </a:r>
            <a:r>
              <a:rPr lang="en-US" dirty="0" err="1"/>
              <a:t>car_prices</a:t>
            </a:r>
            <a:r>
              <a:rPr lang="en-US" dirty="0"/>
              <a:t> </a:t>
            </a:r>
            <a:r>
              <a:rPr lang="en-US" dirty="0" err="1"/>
              <a:t>yaitu</a:t>
            </a:r>
            <a:r>
              <a:rPr lang="en-US" dirty="0"/>
              <a:t> Numeric dan Categorical, di </a:t>
            </a:r>
            <a:r>
              <a:rPr lang="en-US" dirty="0" err="1"/>
              <a:t>lakukan</a:t>
            </a:r>
            <a:r>
              <a:rPr lang="en-US" dirty="0"/>
              <a:t> </a:t>
            </a:r>
            <a:r>
              <a:rPr lang="en-US" dirty="0" err="1"/>
              <a:t>percobaan</a:t>
            </a:r>
            <a:r>
              <a:rPr lang="en-US" dirty="0"/>
              <a:t> </a:t>
            </a:r>
            <a:r>
              <a:rPr lang="en-US" dirty="0" err="1"/>
              <a:t>penganalisisan</a:t>
            </a:r>
            <a:r>
              <a:rPr lang="en-US" dirty="0"/>
              <a:t> </a:t>
            </a:r>
            <a:r>
              <a:rPr lang="en-US" dirty="0" err="1"/>
              <a:t>dengan</a:t>
            </a:r>
            <a:r>
              <a:rPr lang="en-US" dirty="0"/>
              <a:t> </a:t>
            </a:r>
            <a:r>
              <a:rPr lang="en-US" dirty="0" err="1"/>
              <a:t>mencari</a:t>
            </a:r>
            <a:r>
              <a:rPr lang="en-US" dirty="0"/>
              <a:t> </a:t>
            </a:r>
            <a:r>
              <a:rPr lang="en-US" dirty="0" err="1"/>
              <a:t>ukuran</a:t>
            </a:r>
            <a:r>
              <a:rPr lang="en-US" dirty="0"/>
              <a:t> </a:t>
            </a:r>
            <a:r>
              <a:rPr lang="en-US" dirty="0" err="1"/>
              <a:t>pemusatan</a:t>
            </a:r>
            <a:r>
              <a:rPr lang="en-US" dirty="0"/>
              <a:t> dan </a:t>
            </a:r>
            <a:r>
              <a:rPr lang="en-US" dirty="0" err="1"/>
              <a:t>penyebaran</a:t>
            </a:r>
            <a:r>
              <a:rPr lang="en-US" dirty="0"/>
              <a:t> </a:t>
            </a:r>
            <a:r>
              <a:rPr lang="en-US" dirty="0" err="1"/>
              <a:t>dari</a:t>
            </a:r>
            <a:r>
              <a:rPr lang="en-US" dirty="0"/>
              <a:t> data Numeric dan </a:t>
            </a:r>
            <a:r>
              <a:rPr lang="en-US" dirty="0" err="1">
                <a:solidFill>
                  <a:schemeClr val="dk1"/>
                </a:solidFill>
              </a:rPr>
              <a:t>hubungan</a:t>
            </a:r>
            <a:r>
              <a:rPr lang="en-US" dirty="0">
                <a:solidFill>
                  <a:schemeClr val="dk1"/>
                </a:solidFill>
              </a:rPr>
              <a:t> </a:t>
            </a:r>
            <a:r>
              <a:rPr lang="en-US" dirty="0" err="1">
                <a:solidFill>
                  <a:schemeClr val="dk1"/>
                </a:solidFill>
              </a:rPr>
              <a:t>dengan</a:t>
            </a:r>
            <a:r>
              <a:rPr lang="en-US" dirty="0">
                <a:solidFill>
                  <a:schemeClr val="dk1"/>
                </a:solidFill>
              </a:rPr>
              <a:t> </a:t>
            </a:r>
            <a:r>
              <a:rPr lang="en-US" dirty="0" err="1">
                <a:solidFill>
                  <a:schemeClr val="dk1"/>
                </a:solidFill>
              </a:rPr>
              <a:t>variabel</a:t>
            </a:r>
            <a:r>
              <a:rPr lang="en-US" dirty="0">
                <a:solidFill>
                  <a:schemeClr val="dk1"/>
                </a:solidFill>
              </a:rPr>
              <a:t> lain </a:t>
            </a:r>
            <a:r>
              <a:rPr lang="en-US" dirty="0" err="1">
                <a:solidFill>
                  <a:schemeClr val="dk1"/>
                </a:solidFill>
              </a:rPr>
              <a:t>secara</a:t>
            </a:r>
            <a:r>
              <a:rPr lang="en-US" dirty="0">
                <a:solidFill>
                  <a:schemeClr val="dk1"/>
                </a:solidFill>
              </a:rPr>
              <a:t> </a:t>
            </a:r>
            <a:r>
              <a:rPr lang="en-US" dirty="0" err="1">
                <a:solidFill>
                  <a:schemeClr val="dk1"/>
                </a:solidFill>
              </a:rPr>
              <a:t>kasar</a:t>
            </a:r>
            <a:r>
              <a:rPr lang="en-US" dirty="0">
                <a:solidFill>
                  <a:schemeClr val="dk1"/>
                </a:solidFill>
              </a:rPr>
              <a:t> </a:t>
            </a:r>
            <a:r>
              <a:rPr lang="en-US" dirty="0" err="1">
                <a:solidFill>
                  <a:schemeClr val="dk1"/>
                </a:solidFill>
              </a:rPr>
              <a:t>untuk</a:t>
            </a:r>
            <a:r>
              <a:rPr lang="en-US" dirty="0">
                <a:solidFill>
                  <a:schemeClr val="dk1"/>
                </a:solidFill>
              </a:rPr>
              <a:t> data </a:t>
            </a:r>
            <a:r>
              <a:rPr lang="en-US" dirty="0"/>
              <a:t>Categorical </a:t>
            </a:r>
            <a:endParaRPr dirty="0"/>
          </a:p>
        </p:txBody>
      </p:sp>
      <p:sp>
        <p:nvSpPr>
          <p:cNvPr id="96" name="Google Shape;96;p10"/>
          <p:cNvSpPr txBox="1"/>
          <p:nvPr/>
        </p:nvSpPr>
        <p:spPr>
          <a:xfrm>
            <a:off x="1255575" y="3468325"/>
            <a:ext cx="54789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eriod"/>
            </a:pPr>
            <a:r>
              <a:rPr lang="en-US"/>
              <a:t>Numeric</a:t>
            </a:r>
            <a:endParaRPr/>
          </a:p>
        </p:txBody>
      </p:sp>
      <p:pic>
        <p:nvPicPr>
          <p:cNvPr id="97" name="Google Shape;97;p10"/>
          <p:cNvPicPr preferRelativeResize="0"/>
          <p:nvPr/>
        </p:nvPicPr>
        <p:blipFill>
          <a:blip r:embed="rId3">
            <a:alphaModFix/>
          </a:blip>
          <a:stretch>
            <a:fillRect/>
          </a:stretch>
        </p:blipFill>
        <p:spPr>
          <a:xfrm>
            <a:off x="1441450" y="3908275"/>
            <a:ext cx="4180026" cy="2723350"/>
          </a:xfrm>
          <a:prstGeom prst="rect">
            <a:avLst/>
          </a:prstGeom>
          <a:noFill/>
          <a:ln>
            <a:noFill/>
          </a:ln>
        </p:spPr>
      </p:pic>
      <p:pic>
        <p:nvPicPr>
          <p:cNvPr id="98" name="Google Shape;98;p10"/>
          <p:cNvPicPr preferRelativeResize="0"/>
          <p:nvPr/>
        </p:nvPicPr>
        <p:blipFill>
          <a:blip r:embed="rId4">
            <a:alphaModFix/>
          </a:blip>
          <a:stretch>
            <a:fillRect/>
          </a:stretch>
        </p:blipFill>
        <p:spPr>
          <a:xfrm>
            <a:off x="5888026" y="3908275"/>
            <a:ext cx="2743200" cy="1933575"/>
          </a:xfrm>
          <a:prstGeom prst="rect">
            <a:avLst/>
          </a:prstGeom>
          <a:noFill/>
          <a:ln>
            <a:noFill/>
          </a:ln>
        </p:spPr>
      </p:pic>
      <p:sp>
        <p:nvSpPr>
          <p:cNvPr id="99" name="Google Shape;99;p10"/>
          <p:cNvSpPr txBox="1"/>
          <p:nvPr/>
        </p:nvSpPr>
        <p:spPr>
          <a:xfrm>
            <a:off x="6087550" y="6154125"/>
            <a:ext cx="5478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err="1"/>
              <a:t>Melakukan</a:t>
            </a:r>
            <a:r>
              <a:rPr lang="en-US" dirty="0"/>
              <a:t> </a:t>
            </a:r>
            <a:r>
              <a:rPr lang="en-US" dirty="0" err="1"/>
              <a:t>percobaan</a:t>
            </a:r>
            <a:r>
              <a:rPr lang="en-US" dirty="0"/>
              <a:t> data numeric </a:t>
            </a:r>
            <a:r>
              <a:rPr lang="en-US" dirty="0" err="1"/>
              <a:t>dengan</a:t>
            </a:r>
            <a:r>
              <a:rPr lang="en-US" dirty="0"/>
              <a:t> </a:t>
            </a:r>
            <a:r>
              <a:rPr lang="en-US" dirty="0" err="1"/>
              <a:t>menggunakan</a:t>
            </a:r>
            <a:r>
              <a:rPr lang="en-US" dirty="0"/>
              <a:t> </a:t>
            </a:r>
            <a:r>
              <a:rPr lang="en-US" dirty="0" err="1"/>
              <a:t>variabel</a:t>
            </a:r>
            <a:r>
              <a:rPr lang="en-US" dirty="0"/>
              <a:t> condition</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128dc3d7927_0_9"/>
          <p:cNvSpPr txBox="1"/>
          <p:nvPr/>
        </p:nvSpPr>
        <p:spPr>
          <a:xfrm>
            <a:off x="352175" y="2106525"/>
            <a:ext cx="10533000" cy="4002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65000"/>
              </a:lnSpc>
              <a:spcBef>
                <a:spcPts val="0"/>
              </a:spcBef>
              <a:spcAft>
                <a:spcPts val="0"/>
              </a:spcAft>
              <a:buClr>
                <a:schemeClr val="dk1"/>
              </a:buClr>
              <a:buSzPts val="2000"/>
              <a:buFont typeface="Dosis"/>
              <a:buChar char="●"/>
            </a:pPr>
            <a:r>
              <a:rPr lang="en-US" sz="2000" b="0" i="0" u="none" strike="noStrike" cap="none">
                <a:solidFill>
                  <a:schemeClr val="dk1"/>
                </a:solidFill>
                <a:latin typeface="Dosis"/>
                <a:ea typeface="Dosis"/>
                <a:cs typeface="Dosis"/>
                <a:sym typeface="Dosis"/>
              </a:rPr>
              <a:t>Visualisasi</a:t>
            </a:r>
            <a:endParaRPr sz="2000" b="0" i="0" u="none" strike="noStrike" cap="none">
              <a:solidFill>
                <a:schemeClr val="dk1"/>
              </a:solidFill>
              <a:latin typeface="Dosis"/>
              <a:ea typeface="Dosis"/>
              <a:cs typeface="Dosis"/>
              <a:sym typeface="Dosis"/>
            </a:endParaRPr>
          </a:p>
        </p:txBody>
      </p:sp>
      <p:pic>
        <p:nvPicPr>
          <p:cNvPr id="106" name="Google Shape;106;g128dc3d7927_0_9"/>
          <p:cNvPicPr preferRelativeResize="0"/>
          <p:nvPr/>
        </p:nvPicPr>
        <p:blipFill>
          <a:blip r:embed="rId3">
            <a:alphaModFix/>
          </a:blip>
          <a:stretch>
            <a:fillRect/>
          </a:stretch>
        </p:blipFill>
        <p:spPr>
          <a:xfrm>
            <a:off x="285125" y="2689250"/>
            <a:ext cx="4693764" cy="3997549"/>
          </a:xfrm>
          <a:prstGeom prst="rect">
            <a:avLst/>
          </a:prstGeom>
          <a:noFill/>
          <a:ln>
            <a:noFill/>
          </a:ln>
        </p:spPr>
      </p:pic>
      <p:pic>
        <p:nvPicPr>
          <p:cNvPr id="107" name="Google Shape;107;g128dc3d7927_0_9"/>
          <p:cNvPicPr preferRelativeResize="0"/>
          <p:nvPr/>
        </p:nvPicPr>
        <p:blipFill>
          <a:blip r:embed="rId4">
            <a:alphaModFix/>
          </a:blip>
          <a:stretch>
            <a:fillRect/>
          </a:stretch>
        </p:blipFill>
        <p:spPr>
          <a:xfrm>
            <a:off x="6246000" y="2757787"/>
            <a:ext cx="5591176" cy="4005213"/>
          </a:xfrm>
          <a:prstGeom prst="rect">
            <a:avLst/>
          </a:prstGeom>
          <a:noFill/>
          <a:ln>
            <a:noFill/>
          </a:ln>
        </p:spPr>
      </p:pic>
      <p:pic>
        <p:nvPicPr>
          <p:cNvPr id="108" name="Google Shape;108;g128dc3d7927_0_9"/>
          <p:cNvPicPr preferRelativeResize="0"/>
          <p:nvPr/>
        </p:nvPicPr>
        <p:blipFill>
          <a:blip r:embed="rId5">
            <a:alphaModFix/>
          </a:blip>
          <a:stretch>
            <a:fillRect/>
          </a:stretch>
        </p:blipFill>
        <p:spPr>
          <a:xfrm>
            <a:off x="285125" y="127725"/>
            <a:ext cx="2981325" cy="1676400"/>
          </a:xfrm>
          <a:prstGeom prst="rect">
            <a:avLst/>
          </a:prstGeom>
          <a:noFill/>
          <a:ln>
            <a:noFill/>
          </a:ln>
        </p:spPr>
      </p:pic>
      <p:pic>
        <p:nvPicPr>
          <p:cNvPr id="109" name="Google Shape;109;g128dc3d7927_0_9"/>
          <p:cNvPicPr preferRelativeResize="0"/>
          <p:nvPr/>
        </p:nvPicPr>
        <p:blipFill>
          <a:blip r:embed="rId6">
            <a:alphaModFix/>
          </a:blip>
          <a:stretch>
            <a:fillRect/>
          </a:stretch>
        </p:blipFill>
        <p:spPr>
          <a:xfrm>
            <a:off x="4037100" y="171400"/>
            <a:ext cx="5591175" cy="17526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2476</Words>
  <Application>Microsoft Office PowerPoint</Application>
  <PresentationFormat>Widescreen</PresentationFormat>
  <Paragraphs>250</Paragraphs>
  <Slides>50</Slides>
  <Notes>45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Glacial Indifference</vt:lpstr>
      <vt:lpstr>Montserrat</vt:lpstr>
      <vt:lpstr>Calibri</vt:lpstr>
      <vt:lpstr>Arial Unicode MS</vt:lpstr>
      <vt:lpstr>Dosis</vt:lpstr>
      <vt:lpstr>Montserrat Bold</vt:lpstr>
      <vt:lpstr>Glacial Indifference Bold</vt:lpstr>
      <vt:lpstr>Cambria Math</vt:lpstr>
      <vt:lpstr>Arial</vt:lpstr>
      <vt:lpstr>Simple Light</vt:lpstr>
      <vt:lpstr>PowerPoint Presentation</vt:lpstr>
      <vt:lpstr>Profil Kelompok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Cleansing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Rekomendasi Bisnis</vt:lpstr>
      <vt:lpstr>Rekomendasi Bisnis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msoffice5650</dc:creator>
  <cp:lastModifiedBy>Trie Sony Kusumowibowo</cp:lastModifiedBy>
  <cp:revision>3</cp:revision>
  <dcterms:created xsi:type="dcterms:W3CDTF">2020-04-28T06:06:52Z</dcterms:created>
  <dcterms:modified xsi:type="dcterms:W3CDTF">2022-06-10T09:43:48Z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